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</p:sldMasterIdLst>
  <p:notesMasterIdLst>
    <p:notesMasterId r:id="rId18"/>
  </p:notesMasterIdLst>
  <p:handoutMasterIdLst>
    <p:handoutMasterId r:id="rId19"/>
  </p:handoutMasterIdLst>
  <p:sldIdLst>
    <p:sldId id="349" r:id="rId6"/>
    <p:sldId id="262" r:id="rId7"/>
    <p:sldId id="343" r:id="rId8"/>
    <p:sldId id="322" r:id="rId9"/>
    <p:sldId id="357" r:id="rId10"/>
    <p:sldId id="345" r:id="rId11"/>
    <p:sldId id="327" r:id="rId12"/>
    <p:sldId id="330" r:id="rId13"/>
    <p:sldId id="328" r:id="rId14"/>
    <p:sldId id="329" r:id="rId15"/>
    <p:sldId id="356" r:id="rId16"/>
    <p:sldId id="33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ide examples" id="{25442AFE-6A6C-7647-B0C5-E84A3750D71E}">
          <p14:sldIdLst>
            <p14:sldId id="349"/>
            <p14:sldId id="262"/>
            <p14:sldId id="343"/>
            <p14:sldId id="322"/>
            <p14:sldId id="357"/>
            <p14:sldId id="345"/>
            <p14:sldId id="327"/>
            <p14:sldId id="330"/>
            <p14:sldId id="328"/>
            <p14:sldId id="329"/>
            <p14:sldId id="356"/>
            <p14:sldId id="339"/>
          </p14:sldIdLst>
        </p14:section>
        <p14:section name="Footnote" id="{91FF7A6C-A870-AA4F-90E0-F467BC1AAA1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8F0A66-F7DA-86D9-3AD9-F0B40FD03C75}" name="Talbert, Chelsea" initials="TC" userId="S::ctalbert@cityoftacoma.org::5dd1b70b-4a98-4155-aa2d-e583c20ee617" providerId="AD"/>
  <p188:author id="{325E6888-1966-724C-E147-0D4EBDA7B683}" name="Moaalii, Gabe" initials="MG" userId="S::GMoaalii@cityoftacoma.org::ba00d300-3c8d-40ed-a13a-455a7c6f5f4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A02"/>
    <a:srgbClr val="0D7697"/>
    <a:srgbClr val="D1A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B9197F-4442-68F6-A15E-6DB546AD347C}" v="210" dt="2024-04-01T17:57:22.540"/>
    <p1510:client id="{93289908-9E9C-F4B5-EDAE-7D1C1743DAF7}" v="22" dt="2024-04-01T19:51:05.047"/>
    <p1510:client id="{CD572E8A-3D5C-7C62-6C56-290798FE662F}" v="1" dt="2024-04-02T23:16:52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bert, Chelsea" userId="S::ctalbert@cityoftacoma.org::5dd1b70b-4a98-4155-aa2d-e583c20ee617" providerId="AD" clId="Web-{48B9197F-4442-68F6-A15E-6DB546AD347C}"/>
    <pc:docChg chg="modSld">
      <pc:chgData name="Talbert, Chelsea" userId="S::ctalbert@cityoftacoma.org::5dd1b70b-4a98-4155-aa2d-e583c20ee617" providerId="AD" clId="Web-{48B9197F-4442-68F6-A15E-6DB546AD347C}" dt="2024-04-01T17:57:22.540" v="206" actId="20577"/>
      <pc:docMkLst>
        <pc:docMk/>
      </pc:docMkLst>
      <pc:sldChg chg="modSp">
        <pc:chgData name="Talbert, Chelsea" userId="S::ctalbert@cityoftacoma.org::5dd1b70b-4a98-4155-aa2d-e583c20ee617" providerId="AD" clId="Web-{48B9197F-4442-68F6-A15E-6DB546AD347C}" dt="2024-04-01T17:57:22.540" v="206" actId="20577"/>
        <pc:sldMkLst>
          <pc:docMk/>
          <pc:sldMk cId="2722373221" sldId="356"/>
        </pc:sldMkLst>
        <pc:spChg chg="mod">
          <ac:chgData name="Talbert, Chelsea" userId="S::ctalbert@cityoftacoma.org::5dd1b70b-4a98-4155-aa2d-e583c20ee617" providerId="AD" clId="Web-{48B9197F-4442-68F6-A15E-6DB546AD347C}" dt="2024-04-01T17:57:22.540" v="206" actId="20577"/>
          <ac:spMkLst>
            <pc:docMk/>
            <pc:sldMk cId="2722373221" sldId="356"/>
            <ac:spMk id="3" creationId="{2BEFA20B-395A-650C-36C8-97D0A00E55CD}"/>
          </ac:spMkLst>
        </pc:spChg>
      </pc:sldChg>
    </pc:docChg>
  </pc:docChgLst>
  <pc:docChgLst>
    <pc:chgData name="Talbert, Chelsea" userId="S::ctalbert@cityoftacoma.org::5dd1b70b-4a98-4155-aa2d-e583c20ee617" providerId="AD" clId="Web-{3D107F04-303E-75CE-248B-C4634E1F7FCC}"/>
    <pc:docChg chg="addSld delSld modSld sldOrd modSection">
      <pc:chgData name="Talbert, Chelsea" userId="S::ctalbert@cityoftacoma.org::5dd1b70b-4a98-4155-aa2d-e583c20ee617" providerId="AD" clId="Web-{3D107F04-303E-75CE-248B-C4634E1F7FCC}" dt="2024-03-25T17:22:45.553" v="344" actId="1076"/>
      <pc:docMkLst>
        <pc:docMk/>
      </pc:docMkLst>
      <pc:sldChg chg="modSp">
        <pc:chgData name="Talbert, Chelsea" userId="S::ctalbert@cityoftacoma.org::5dd1b70b-4a98-4155-aa2d-e583c20ee617" providerId="AD" clId="Web-{3D107F04-303E-75CE-248B-C4634E1F7FCC}" dt="2024-03-25T17:17:56.250" v="339" actId="20577"/>
        <pc:sldMkLst>
          <pc:docMk/>
          <pc:sldMk cId="1976454711" sldId="343"/>
        </pc:sldMkLst>
        <pc:spChg chg="mod">
          <ac:chgData name="Talbert, Chelsea" userId="S::ctalbert@cityoftacoma.org::5dd1b70b-4a98-4155-aa2d-e583c20ee617" providerId="AD" clId="Web-{3D107F04-303E-75CE-248B-C4634E1F7FCC}" dt="2024-03-25T17:17:56.250" v="339" actId="20577"/>
          <ac:spMkLst>
            <pc:docMk/>
            <pc:sldMk cId="1976454711" sldId="343"/>
            <ac:spMk id="3" creationId="{B1D53399-07EC-5FA3-0673-A19C4819DE77}"/>
          </ac:spMkLst>
        </pc:spChg>
      </pc:sldChg>
      <pc:sldChg chg="ord">
        <pc:chgData name="Talbert, Chelsea" userId="S::ctalbert@cityoftacoma.org::5dd1b70b-4a98-4155-aa2d-e583c20ee617" providerId="AD" clId="Web-{3D107F04-303E-75CE-248B-C4634E1F7FCC}" dt="2024-03-25T17:19:51.299" v="340"/>
        <pc:sldMkLst>
          <pc:docMk/>
          <pc:sldMk cId="904738469" sldId="345"/>
        </pc:sldMkLst>
      </pc:sldChg>
      <pc:sldChg chg="addSp new del ord">
        <pc:chgData name="Talbert, Chelsea" userId="S::ctalbert@cityoftacoma.org::5dd1b70b-4a98-4155-aa2d-e583c20ee617" providerId="AD" clId="Web-{3D107F04-303E-75CE-248B-C4634E1F7FCC}" dt="2024-03-25T17:00:58.669" v="3"/>
        <pc:sldMkLst>
          <pc:docMk/>
          <pc:sldMk cId="544073030" sldId="357"/>
        </pc:sldMkLst>
        <pc:picChg chg="add">
          <ac:chgData name="Talbert, Chelsea" userId="S::ctalbert@cityoftacoma.org::5dd1b70b-4a98-4155-aa2d-e583c20ee617" providerId="AD" clId="Web-{3D107F04-303E-75CE-248B-C4634E1F7FCC}" dt="2024-03-25T17:00:05.106" v="2"/>
          <ac:picMkLst>
            <pc:docMk/>
            <pc:sldMk cId="544073030" sldId="357"/>
            <ac:picMk id="5" creationId="{CA4C585F-8AD6-391B-D768-DBAA80A9DEA3}"/>
          </ac:picMkLst>
        </pc:picChg>
      </pc:sldChg>
      <pc:sldChg chg="addSp modSp new ord">
        <pc:chgData name="Talbert, Chelsea" userId="S::ctalbert@cityoftacoma.org::5dd1b70b-4a98-4155-aa2d-e583c20ee617" providerId="AD" clId="Web-{3D107F04-303E-75CE-248B-C4634E1F7FCC}" dt="2024-03-25T17:22:45.553" v="344" actId="1076"/>
        <pc:sldMkLst>
          <pc:docMk/>
          <pc:sldMk cId="3984977122" sldId="357"/>
        </pc:sldMkLst>
        <pc:spChg chg="mod">
          <ac:chgData name="Talbert, Chelsea" userId="S::ctalbert@cityoftacoma.org::5dd1b70b-4a98-4155-aa2d-e583c20ee617" providerId="AD" clId="Web-{3D107F04-303E-75CE-248B-C4634E1F7FCC}" dt="2024-03-25T17:12:57.182" v="254" actId="20577"/>
          <ac:spMkLst>
            <pc:docMk/>
            <pc:sldMk cId="3984977122" sldId="357"/>
            <ac:spMk id="2" creationId="{102254E6-24AE-763F-A7A5-2AB1F6B601E5}"/>
          </ac:spMkLst>
        </pc:spChg>
        <pc:spChg chg="mod">
          <ac:chgData name="Talbert, Chelsea" userId="S::ctalbert@cityoftacoma.org::5dd1b70b-4a98-4155-aa2d-e583c20ee617" providerId="AD" clId="Web-{3D107F04-303E-75CE-248B-C4634E1F7FCC}" dt="2024-03-25T17:16:23.905" v="327" actId="20577"/>
          <ac:spMkLst>
            <pc:docMk/>
            <pc:sldMk cId="3984977122" sldId="357"/>
            <ac:spMk id="3" creationId="{A1DA4A7C-2389-4993-2069-3DBCB722F222}"/>
          </ac:spMkLst>
        </pc:spChg>
        <pc:picChg chg="add mod ord">
          <ac:chgData name="Talbert, Chelsea" userId="S::ctalbert@cityoftacoma.org::5dd1b70b-4a98-4155-aa2d-e583c20ee617" providerId="AD" clId="Web-{3D107F04-303E-75CE-248B-C4634E1F7FCC}" dt="2024-03-25T17:22:45.553" v="344" actId="1076"/>
          <ac:picMkLst>
            <pc:docMk/>
            <pc:sldMk cId="3984977122" sldId="357"/>
            <ac:picMk id="4" creationId="{7CC96C59-6CA3-727D-011D-5E7F3A44E214}"/>
          </ac:picMkLst>
        </pc:picChg>
        <pc:picChg chg="add">
          <ac:chgData name="Talbert, Chelsea" userId="S::ctalbert@cityoftacoma.org::5dd1b70b-4a98-4155-aa2d-e583c20ee617" providerId="AD" clId="Web-{3D107F04-303E-75CE-248B-C4634E1F7FCC}" dt="2024-03-25T17:13:02.964" v="255"/>
          <ac:picMkLst>
            <pc:docMk/>
            <pc:sldMk cId="3984977122" sldId="357"/>
            <ac:picMk id="6" creationId="{4196F30D-DD96-467D-BF64-DD8EABE11726}"/>
          </ac:picMkLst>
        </pc:picChg>
      </pc:sldChg>
    </pc:docChg>
  </pc:docChgLst>
  <pc:docChgLst>
    <pc:chgData name="Moaalii, Gabe" userId="S::gmoaalii@cityoftacoma.org::ba00d300-3c8d-40ed-a13a-455a7c6f5f41" providerId="AD" clId="Web-{723AB05F-673C-4829-8B55-0BC9553D755A}"/>
    <pc:docChg chg="modSld">
      <pc:chgData name="Moaalii, Gabe" userId="S::gmoaalii@cityoftacoma.org::ba00d300-3c8d-40ed-a13a-455a7c6f5f41" providerId="AD" clId="Web-{723AB05F-673C-4829-8B55-0BC9553D755A}" dt="2024-03-07T17:54:02.650" v="1" actId="20577"/>
      <pc:docMkLst>
        <pc:docMk/>
      </pc:docMkLst>
      <pc:sldChg chg="modSp">
        <pc:chgData name="Moaalii, Gabe" userId="S::gmoaalii@cityoftacoma.org::ba00d300-3c8d-40ed-a13a-455a7c6f5f41" providerId="AD" clId="Web-{723AB05F-673C-4829-8B55-0BC9553D755A}" dt="2024-03-07T17:54:02.650" v="1" actId="20577"/>
        <pc:sldMkLst>
          <pc:docMk/>
          <pc:sldMk cId="101923478" sldId="349"/>
        </pc:sldMkLst>
        <pc:spChg chg="mod">
          <ac:chgData name="Moaalii, Gabe" userId="S::gmoaalii@cityoftacoma.org::ba00d300-3c8d-40ed-a13a-455a7c6f5f41" providerId="AD" clId="Web-{723AB05F-673C-4829-8B55-0BC9553D755A}" dt="2024-03-07T17:54:02.650" v="1" actId="20577"/>
          <ac:spMkLst>
            <pc:docMk/>
            <pc:sldMk cId="101923478" sldId="349"/>
            <ac:spMk id="4" creationId="{4ECF7972-6165-EFB7-8432-811EACA851C7}"/>
          </ac:spMkLst>
        </pc:spChg>
      </pc:sldChg>
    </pc:docChg>
  </pc:docChgLst>
  <pc:docChgLst>
    <pc:chgData name="Talbert, Chelsea" userId="S::ctalbert@cityoftacoma.org::5dd1b70b-4a98-4155-aa2d-e583c20ee617" providerId="AD" clId="Web-{CD572E8A-3D5C-7C62-6C56-290798FE662F}"/>
    <pc:docChg chg="modSld">
      <pc:chgData name="Talbert, Chelsea" userId="S::ctalbert@cityoftacoma.org::5dd1b70b-4a98-4155-aa2d-e583c20ee617" providerId="AD" clId="Web-{CD572E8A-3D5C-7C62-6C56-290798FE662F}" dt="2024-04-02T23:16:52.375" v="0" actId="20577"/>
      <pc:docMkLst>
        <pc:docMk/>
      </pc:docMkLst>
      <pc:sldChg chg="modSp">
        <pc:chgData name="Talbert, Chelsea" userId="S::ctalbert@cityoftacoma.org::5dd1b70b-4a98-4155-aa2d-e583c20ee617" providerId="AD" clId="Web-{CD572E8A-3D5C-7C62-6C56-290798FE662F}" dt="2024-04-02T23:16:52.375" v="0" actId="20577"/>
        <pc:sldMkLst>
          <pc:docMk/>
          <pc:sldMk cId="4047782683" sldId="339"/>
        </pc:sldMkLst>
        <pc:spChg chg="mod">
          <ac:chgData name="Talbert, Chelsea" userId="S::ctalbert@cityoftacoma.org::5dd1b70b-4a98-4155-aa2d-e583c20ee617" providerId="AD" clId="Web-{CD572E8A-3D5C-7C62-6C56-290798FE662F}" dt="2024-04-02T23:16:52.375" v="0" actId="20577"/>
          <ac:spMkLst>
            <pc:docMk/>
            <pc:sldMk cId="4047782683" sldId="339"/>
            <ac:spMk id="2" creationId="{8DC8CEBD-63B3-9A91-C957-C91758538B9E}"/>
          </ac:spMkLst>
        </pc:spChg>
      </pc:sldChg>
    </pc:docChg>
  </pc:docChgLst>
  <pc:docChgLst>
    <pc:chgData name="Talbert, Chelsea" userId="S::ctalbert@cityoftacoma.org::5dd1b70b-4a98-4155-aa2d-e583c20ee617" providerId="AD" clId="Web-{CB8B55EA-03A8-4FEE-C2EA-E6167C17EAC6}"/>
    <pc:docChg chg="delSld modSection">
      <pc:chgData name="Talbert, Chelsea" userId="S::ctalbert@cityoftacoma.org::5dd1b70b-4a98-4155-aa2d-e583c20ee617" providerId="AD" clId="Web-{CB8B55EA-03A8-4FEE-C2EA-E6167C17EAC6}" dt="2024-02-28T17:09:18.005" v="3"/>
      <pc:docMkLst>
        <pc:docMk/>
      </pc:docMkLst>
      <pc:sldChg chg="del">
        <pc:chgData name="Talbert, Chelsea" userId="S::ctalbert@cityoftacoma.org::5dd1b70b-4a98-4155-aa2d-e583c20ee617" providerId="AD" clId="Web-{CB8B55EA-03A8-4FEE-C2EA-E6167C17EAC6}" dt="2024-02-28T17:09:17.989" v="2"/>
        <pc:sldMkLst>
          <pc:docMk/>
          <pc:sldMk cId="3697296575" sldId="344"/>
        </pc:sldMkLst>
      </pc:sldChg>
      <pc:sldChg chg="del">
        <pc:chgData name="Talbert, Chelsea" userId="S::ctalbert@cityoftacoma.org::5dd1b70b-4a98-4155-aa2d-e583c20ee617" providerId="AD" clId="Web-{CB8B55EA-03A8-4FEE-C2EA-E6167C17EAC6}" dt="2024-02-28T17:09:18.005" v="3"/>
        <pc:sldMkLst>
          <pc:docMk/>
          <pc:sldMk cId="3027635913" sldId="351"/>
        </pc:sldMkLst>
      </pc:sldChg>
      <pc:sldChg chg="del">
        <pc:chgData name="Talbert, Chelsea" userId="S::ctalbert@cityoftacoma.org::5dd1b70b-4a98-4155-aa2d-e583c20ee617" providerId="AD" clId="Web-{CB8B55EA-03A8-4FEE-C2EA-E6167C17EAC6}" dt="2024-02-28T17:09:17.255" v="1"/>
        <pc:sldMkLst>
          <pc:docMk/>
          <pc:sldMk cId="2540801867" sldId="352"/>
        </pc:sldMkLst>
      </pc:sldChg>
      <pc:sldChg chg="del">
        <pc:chgData name="Talbert, Chelsea" userId="S::ctalbert@cityoftacoma.org::5dd1b70b-4a98-4155-aa2d-e583c20ee617" providerId="AD" clId="Web-{CB8B55EA-03A8-4FEE-C2EA-E6167C17EAC6}" dt="2024-02-28T17:09:14.380" v="0"/>
        <pc:sldMkLst>
          <pc:docMk/>
          <pc:sldMk cId="1261314098" sldId="355"/>
        </pc:sldMkLst>
      </pc:sldChg>
    </pc:docChg>
  </pc:docChgLst>
  <pc:docChgLst>
    <pc:chgData name="Talbert, Chelsea" userId="S::ctalbert@cityoftacoma.org::5dd1b70b-4a98-4155-aa2d-e583c20ee617" providerId="AD" clId="Web-{93289908-9E9C-F4B5-EDAE-7D1C1743DAF7}"/>
    <pc:docChg chg="modSld">
      <pc:chgData name="Talbert, Chelsea" userId="S::ctalbert@cityoftacoma.org::5dd1b70b-4a98-4155-aa2d-e583c20ee617" providerId="AD" clId="Web-{93289908-9E9C-F4B5-EDAE-7D1C1743DAF7}" dt="2024-04-01T19:50:53.953" v="8" actId="20577"/>
      <pc:docMkLst>
        <pc:docMk/>
      </pc:docMkLst>
      <pc:sldChg chg="modSp">
        <pc:chgData name="Talbert, Chelsea" userId="S::ctalbert@cityoftacoma.org::5dd1b70b-4a98-4155-aa2d-e583c20ee617" providerId="AD" clId="Web-{93289908-9E9C-F4B5-EDAE-7D1C1743DAF7}" dt="2024-04-01T19:50:53.953" v="8" actId="20577"/>
        <pc:sldMkLst>
          <pc:docMk/>
          <pc:sldMk cId="3705196787" sldId="328"/>
        </pc:sldMkLst>
        <pc:spChg chg="mod">
          <ac:chgData name="Talbert, Chelsea" userId="S::ctalbert@cityoftacoma.org::5dd1b70b-4a98-4155-aa2d-e583c20ee617" providerId="AD" clId="Web-{93289908-9E9C-F4B5-EDAE-7D1C1743DAF7}" dt="2024-04-01T19:50:53.953" v="8" actId="20577"/>
          <ac:spMkLst>
            <pc:docMk/>
            <pc:sldMk cId="3705196787" sldId="328"/>
            <ac:spMk id="7" creationId="{595F505A-4528-DB09-C5DF-B475880E613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868FD-F633-4D0C-B0BD-7325ECFA31F7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F03DA-E742-43FE-99B2-87AFA790C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5950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9C70B-21E1-4D70-AA09-45D94CEF1377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1893C-C83D-4D76-82E6-6DC8B7C79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0485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Chelsea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1893C-C83D-4D76-82E6-6DC8B7C799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17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Jacques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1893C-C83D-4D76-82E6-6DC8B7C799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1893C-C83D-4D76-82E6-6DC8B7C799F1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Gabe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1893C-C83D-4D76-82E6-6DC8B7C799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fontAlgn="base"/>
            <a:r>
              <a:rPr lang="en-US" altLang="en-US" sz="2000" u="sng">
                <a:solidFill>
                  <a:srgbClr val="000000"/>
                </a:solidFill>
                <a:latin typeface="Times New Roman"/>
                <a:cs typeface="Times New Roman"/>
              </a:rPr>
              <a:t>Gabe</a:t>
            </a:r>
            <a:endParaRPr lang="en-US" altLang="en-US" sz="2000" b="0" i="0" u="sng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0FCBCB-BC66-4AAB-ACCC-89CB967EFE3B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7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fontAlgn="base"/>
            <a:endParaRPr lang="en-US" altLang="en-US" sz="2000" b="0" i="0" u="sng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marL="457200" lvl="1" indent="0">
              <a:defRPr/>
            </a:pP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Gabe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0FCBCB-BC66-4AAB-ACCC-89CB967EFE3B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4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fontAlgn="base"/>
            <a:endParaRPr lang="en-US" altLang="en-US" sz="2000" b="0" i="0" u="sng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marL="457200" lvl="1" indent="0">
              <a:defRPr/>
            </a:pP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Gabe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0FCBCB-BC66-4AAB-ACCC-89CB967EFE3B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22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fontAlgn="base"/>
            <a:endParaRPr lang="en-US" altLang="en-US" sz="2000" b="0" i="0" u="sng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marL="457200" lvl="1" indent="0">
              <a:defRPr/>
            </a:pP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Gabe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0FCBCB-BC66-4AAB-ACCC-89CB967EFE3B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1CC26-6EF3-AC8B-97A7-3649602F3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356" y="3224714"/>
            <a:ext cx="10760765" cy="170766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B3D5F-937E-20D5-12E3-80E28362E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356" y="5207706"/>
            <a:ext cx="10760765" cy="73073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9329099-65DB-8023-9AC2-440AB01BD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2590" y="313998"/>
            <a:ext cx="4581241" cy="143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5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B2B121A-D636-0C35-CEBD-C21657E45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649" y="6157125"/>
            <a:ext cx="1749967" cy="41912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879008-D948-6504-724E-8038BE59A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675752"/>
            <a:ext cx="11085768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10924083-9022-0185-BA1B-6D15E5C62F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EF0B1AE-F502-6CE7-6F39-C2F41F455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1330036"/>
            <a:ext cx="11085768" cy="46689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51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A0129A7-343B-6412-E917-2624E27D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769537"/>
            <a:ext cx="11191276" cy="531812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1A18481F-8226-40AC-5666-B57C76402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374FEB2D-2F99-BF67-E546-3E64D70540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2649" y="6157125"/>
            <a:ext cx="1749967" cy="41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4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747D2E14-A788-D7F5-D0F5-3A0D419275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268A645-F93A-22F3-DC29-E6F08578BC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2649" y="6157125"/>
            <a:ext cx="1749967" cy="41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7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ECF24F37-70E7-B295-8A89-3FB51017A8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649" y="6157125"/>
            <a:ext cx="1749967" cy="41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71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E879008-D948-6504-724E-8038BE59A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675752"/>
            <a:ext cx="5836378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10924083-9022-0185-BA1B-6D15E5C62F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EF0B1AE-F502-6CE7-6F39-C2F41F455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1330036"/>
            <a:ext cx="5836378" cy="46689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6026242E-FE2B-34A6-7407-5FE917E8A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2649" y="6157125"/>
            <a:ext cx="1749967" cy="419121"/>
          </a:xfrm>
          <a:prstGeom prst="rect">
            <a:avLst/>
          </a:prstGeom>
        </p:spPr>
      </p:pic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10925931-870E-43D2-6D1C-D97A8E2A4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4334" y="-78154"/>
            <a:ext cx="5261112" cy="693615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48BDF-FABB-DA03-C3AA-1F2DFE87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675752"/>
            <a:ext cx="7121236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F7D3E-3CF1-5276-CC57-6D5F398AF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77200" y="0"/>
            <a:ext cx="4114799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0C0B6-93FD-82B4-676E-D1A2A3B9F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1330037"/>
            <a:ext cx="7121236" cy="11507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61E9F490-33FE-114C-7565-BCF87DC55C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7CEFD7-5986-67C4-BB97-818A9431EB1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39687" y="3222465"/>
            <a:ext cx="6466458" cy="5435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647C5B9-6BF2-6454-CA75-70D339289B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9688" y="2765846"/>
            <a:ext cx="6466458" cy="37768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654490A5-D35E-EA66-E0D6-BBF3C811BD08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39686" y="4414634"/>
            <a:ext cx="6466458" cy="5435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51138805-E77D-B975-7C55-7E4BD9F045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39687" y="3958015"/>
            <a:ext cx="6466458" cy="37768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4374445-421C-E1BF-ED92-FC16BA7E5DB9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139686" y="5612399"/>
            <a:ext cx="6466458" cy="5435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5E9035CD-A1E6-F816-8146-ECB137B78E7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39687" y="5155780"/>
            <a:ext cx="6466458" cy="37768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pic>
        <p:nvPicPr>
          <p:cNvPr id="5" name="Picture 4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7E6FF353-C6D2-D96E-CC3E-7A67AB6228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87437" y="6157125"/>
            <a:ext cx="1749967" cy="41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45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8">
            <a:extLst>
              <a:ext uri="{FF2B5EF4-FFF2-40B4-BE49-F238E27FC236}">
                <a16:creationId xmlns:a16="http://schemas.microsoft.com/office/drawing/2014/main" id="{949E2194-4922-DF05-C81B-C5F7F5954E2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6144" y="698757"/>
            <a:ext cx="7910946" cy="631279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" name="Text Placeholder 28">
            <a:extLst>
              <a:ext uri="{FF2B5EF4-FFF2-40B4-BE49-F238E27FC236}">
                <a16:creationId xmlns:a16="http://schemas.microsoft.com/office/drawing/2014/main" id="{C8AF5BA7-B567-755F-E628-6C96E18C35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6145" y="3574477"/>
            <a:ext cx="2299855" cy="76199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85F68E-DD90-4C1A-4AE7-65A9B30CD526}"/>
              </a:ext>
            </a:extLst>
          </p:cNvPr>
          <p:cNvSpPr/>
          <p:nvPr userDrawn="1"/>
        </p:nvSpPr>
        <p:spPr>
          <a:xfrm>
            <a:off x="0" y="0"/>
            <a:ext cx="331123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48BDF-FABB-DA03-C3AA-1F2DFE87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1501861"/>
            <a:ext cx="2369127" cy="1122219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0C0B6-93FD-82B4-676E-D1A2A3B9F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2818043"/>
            <a:ext cx="2369127" cy="354023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C94542C-B087-3D92-2AA7-BC852E7D9A37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3796145" y="1330036"/>
            <a:ext cx="7910946" cy="1191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1166D5D-E097-772C-606E-8CD4C4636A69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3796145" y="4371510"/>
            <a:ext cx="2299855" cy="16902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92210D8-4444-3F13-72DA-DB06F8F0C765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6608618" y="4371510"/>
            <a:ext cx="2299855" cy="16902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0AD0F4F-C23B-F72A-A4D4-E82736D2EAE7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9421091" y="4371510"/>
            <a:ext cx="2299855" cy="16902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9B002635-1E62-6A6A-16EA-2BB194C364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6145" y="249795"/>
            <a:ext cx="2143369" cy="303486"/>
          </a:xfrm>
          <a:prstGeom prst="rect">
            <a:avLst/>
          </a:prstGeom>
        </p:spPr>
      </p:pic>
      <p:sp>
        <p:nvSpPr>
          <p:cNvPr id="21" name="Text Placeholder 28">
            <a:extLst>
              <a:ext uri="{FF2B5EF4-FFF2-40B4-BE49-F238E27FC236}">
                <a16:creationId xmlns:a16="http://schemas.microsoft.com/office/drawing/2014/main" id="{3E653D38-E88E-FC7D-9439-406CCB1DFB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3798" y="3574477"/>
            <a:ext cx="2299855" cy="76199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22" name="Text Placeholder 28">
            <a:extLst>
              <a:ext uri="{FF2B5EF4-FFF2-40B4-BE49-F238E27FC236}">
                <a16:creationId xmlns:a16="http://schemas.microsoft.com/office/drawing/2014/main" id="{BD5F61AD-369A-F9B0-846C-5A12237FFB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28318" y="3574477"/>
            <a:ext cx="2299855" cy="76199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pic>
        <p:nvPicPr>
          <p:cNvPr id="3" name="Picture 2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E2195ED4-5FF0-B380-7E7D-6F20D3160A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2649" y="6157125"/>
            <a:ext cx="1749967" cy="41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8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2CA6C98-5067-A251-1632-065698C8FC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1195" y="6061766"/>
            <a:ext cx="1892877" cy="59303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879008-D948-6504-724E-8038BE59A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675752"/>
            <a:ext cx="11085768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10924083-9022-0185-BA1B-6D15E5C62F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EF0B1AE-F502-6CE7-6F39-C2F41F455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1330036"/>
            <a:ext cx="11085768" cy="46689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48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9404E2C-12C0-8B2F-3B62-531CC2CF01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1195" y="6061766"/>
            <a:ext cx="1892877" cy="59303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A0129A7-343B-6412-E917-2624E27D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769537"/>
            <a:ext cx="11191276" cy="531812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1A18481F-8226-40AC-5666-B57C764026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6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9EA1243-B998-E24F-2EB4-0FAF4EF2D9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1195" y="6061766"/>
            <a:ext cx="1892877" cy="593033"/>
          </a:xfrm>
          <a:prstGeom prst="rect">
            <a:avLst/>
          </a:prstGeom>
        </p:spPr>
      </p:pic>
      <p:pic>
        <p:nvPicPr>
          <p:cNvPr id="11" name="Picture 10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747D2E14-A788-D7F5-D0F5-3A0D419275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7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9EA1243-B998-E24F-2EB4-0FAF4EF2D9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1195" y="6061766"/>
            <a:ext cx="1892877" cy="59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6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2CA6C98-5067-A251-1632-065698C8FC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1195" y="6061766"/>
            <a:ext cx="1892877" cy="59303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879008-D948-6504-724E-8038BE59A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675752"/>
            <a:ext cx="5836378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10924083-9022-0185-BA1B-6D15E5C62F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EF0B1AE-F502-6CE7-6F39-C2F41F455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1330036"/>
            <a:ext cx="5836378" cy="46689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10925931-870E-43D2-6D1C-D97A8E2A4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30887" y="0"/>
            <a:ext cx="5261112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48BDF-FABB-DA03-C3AA-1F2DFE87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675752"/>
            <a:ext cx="7121236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F7D3E-3CF1-5276-CC57-6D5F398AF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77200" y="0"/>
            <a:ext cx="4114799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0C0B6-93FD-82B4-676E-D1A2A3B9F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1330037"/>
            <a:ext cx="7121236" cy="11507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79547446-A368-2464-1F50-A99FE9E9C2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4885" y="6061766"/>
            <a:ext cx="1892877" cy="593033"/>
          </a:xfrm>
          <a:prstGeom prst="rect">
            <a:avLst/>
          </a:prstGeom>
        </p:spPr>
      </p:pic>
      <p:pic>
        <p:nvPicPr>
          <p:cNvPr id="9" name="Picture 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61E9F490-33FE-114C-7565-BCF87DC55C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40" y="249795"/>
            <a:ext cx="2143369" cy="303486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7CEFD7-5986-67C4-BB97-818A9431EB1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39687" y="3222465"/>
            <a:ext cx="6466458" cy="5435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647C5B9-6BF2-6454-CA75-70D339289B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9688" y="2765846"/>
            <a:ext cx="6466458" cy="37768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654490A5-D35E-EA66-E0D6-BBF3C811BD08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39686" y="4414634"/>
            <a:ext cx="6466458" cy="5435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51138805-E77D-B975-7C55-7E4BD9F045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39687" y="3958015"/>
            <a:ext cx="6466458" cy="37768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4374445-421C-E1BF-ED92-FC16BA7E5DB9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139686" y="5612399"/>
            <a:ext cx="6466458" cy="5435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5E9035CD-A1E6-F816-8146-ECB137B78E7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39687" y="5155780"/>
            <a:ext cx="6466458" cy="37768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83881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8">
            <a:extLst>
              <a:ext uri="{FF2B5EF4-FFF2-40B4-BE49-F238E27FC236}">
                <a16:creationId xmlns:a16="http://schemas.microsoft.com/office/drawing/2014/main" id="{949E2194-4922-DF05-C81B-C5F7F5954E2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6144" y="698757"/>
            <a:ext cx="7910946" cy="631279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" name="Text Placeholder 28">
            <a:extLst>
              <a:ext uri="{FF2B5EF4-FFF2-40B4-BE49-F238E27FC236}">
                <a16:creationId xmlns:a16="http://schemas.microsoft.com/office/drawing/2014/main" id="{C8AF5BA7-B567-755F-E628-6C96E18C35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6145" y="3574477"/>
            <a:ext cx="2299855" cy="76199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85F68E-DD90-4C1A-4AE7-65A9B30CD526}"/>
              </a:ext>
            </a:extLst>
          </p:cNvPr>
          <p:cNvSpPr/>
          <p:nvPr userDrawn="1"/>
        </p:nvSpPr>
        <p:spPr>
          <a:xfrm>
            <a:off x="0" y="0"/>
            <a:ext cx="331123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48BDF-FABB-DA03-C3AA-1F2DFE87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1501861"/>
            <a:ext cx="2369127" cy="1122219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0C0B6-93FD-82B4-676E-D1A2A3B9F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2818043"/>
            <a:ext cx="2369127" cy="354023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E4094F6-C6B4-ADD2-847B-9B41704E02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1195" y="6061766"/>
            <a:ext cx="1892877" cy="593033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C94542C-B087-3D92-2AA7-BC852E7D9A37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3796145" y="1330036"/>
            <a:ext cx="7910946" cy="1191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1166D5D-E097-772C-606E-8CD4C4636A69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3796145" y="4371510"/>
            <a:ext cx="2299855" cy="16902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92210D8-4444-3F13-72DA-DB06F8F0C765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6608618" y="4371510"/>
            <a:ext cx="2299855" cy="16902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0AD0F4F-C23B-F72A-A4D4-E82736D2EAE7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9421091" y="4371510"/>
            <a:ext cx="2299855" cy="16902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 descr="A white arrow pointing to the right&#10;&#10;Description automatically generated">
            <a:extLst>
              <a:ext uri="{FF2B5EF4-FFF2-40B4-BE49-F238E27FC236}">
                <a16:creationId xmlns:a16="http://schemas.microsoft.com/office/drawing/2014/main" id="{9B002635-1E62-6A6A-16EA-2BB194C364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96145" y="249795"/>
            <a:ext cx="2143369" cy="303486"/>
          </a:xfrm>
          <a:prstGeom prst="rect">
            <a:avLst/>
          </a:prstGeom>
        </p:spPr>
      </p:pic>
      <p:sp>
        <p:nvSpPr>
          <p:cNvPr id="21" name="Text Placeholder 28">
            <a:extLst>
              <a:ext uri="{FF2B5EF4-FFF2-40B4-BE49-F238E27FC236}">
                <a16:creationId xmlns:a16="http://schemas.microsoft.com/office/drawing/2014/main" id="{3E653D38-E88E-FC7D-9439-406CCB1DFB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3798" y="3574477"/>
            <a:ext cx="2299855" cy="76199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  <p:sp>
        <p:nvSpPr>
          <p:cNvPr id="22" name="Text Placeholder 28">
            <a:extLst>
              <a:ext uri="{FF2B5EF4-FFF2-40B4-BE49-F238E27FC236}">
                <a16:creationId xmlns:a16="http://schemas.microsoft.com/office/drawing/2014/main" id="{BD5F61AD-369A-F9B0-846C-5A12237FFB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28318" y="3574477"/>
            <a:ext cx="2299855" cy="761997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Franklin Gothic Heavy" panose="020B0603020102020204" pitchFamily="34" charset="0"/>
              </a:defRPr>
            </a:lvl1pPr>
          </a:lstStyle>
          <a:p>
            <a:pPr lvl="0"/>
            <a:r>
              <a:rPr lang="en-US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60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8BAC04D5-22E2-5606-C5A8-EA06E97EB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9356" y="523530"/>
            <a:ext cx="4243075" cy="10162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21CC26-6EF3-AC8B-97A7-3649602F3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356" y="3224714"/>
            <a:ext cx="10760765" cy="170766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B3D5F-937E-20D5-12E3-80E28362E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356" y="5207706"/>
            <a:ext cx="10760765" cy="73073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990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F930F-E9CF-537B-B4A4-E42FF7F6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D67CD-3A6D-E0FC-027D-C9C24F944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06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  <p:sldLayoutId id="2147483659" r:id="rId5"/>
    <p:sldLayoutId id="2147483660" r:id="rId6"/>
    <p:sldLayoutId id="2147483657" r:id="rId7"/>
    <p:sldLayoutId id="214748365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Heavy" panose="020B0603020102020204" pitchFamily="34" charset="0"/>
          <a:ea typeface="+mj-ea"/>
          <a:cs typeface="Futura Medium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F930F-E9CF-537B-B4A4-E42FF7F6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D67CD-3A6D-E0FC-027D-C9C24F944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310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Heavy" panose="020B0603020102020204" pitchFamily="34" charset="0"/>
          <a:ea typeface="+mj-ea"/>
          <a:cs typeface="Futura Medium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" panose="020B0603020102020204" pitchFamily="34" charset="0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talbert@cityoftacoma.org" TargetMode="External"/><Relationship Id="rId2" Type="http://schemas.openxmlformats.org/officeDocument/2006/relationships/hyperlink" Target="mailto:gmoaalii@cityoftacoma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CEBD-63B3-9A91-C957-C91758538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2420" y="2308486"/>
            <a:ext cx="7862852" cy="1738858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latin typeface="Franklin Gothic Heavy"/>
                <a:cs typeface="Futura Medium"/>
              </a:rPr>
              <a:t>Community Safety </a:t>
            </a:r>
            <a:br>
              <a:rPr lang="en-US" sz="4800">
                <a:latin typeface="Franklin Gothic Heavy"/>
                <a:cs typeface="Futura Medium"/>
              </a:rPr>
            </a:br>
            <a:r>
              <a:rPr lang="en-US" sz="4800">
                <a:latin typeface="Franklin Gothic Heavy"/>
                <a:cs typeface="Futura Medium"/>
              </a:rPr>
              <a:t>Action Strategy</a:t>
            </a:r>
            <a:endParaRPr lang="en-US" sz="480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CF7972-6165-EFB7-8432-811EACA85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356" y="4802660"/>
            <a:ext cx="10833336" cy="147142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US" dirty="0" smtClean="0">
                <a:latin typeface="Franklin Gothic Medium"/>
                <a:cs typeface="Futura Medium"/>
              </a:rPr>
              <a:t>Community’s Police Advisory Committee</a:t>
            </a:r>
          </a:p>
          <a:p>
            <a:pPr algn="ctr"/>
            <a:r>
              <a:rPr lang="en-US" dirty="0" smtClean="0">
                <a:latin typeface="Franklin Gothic Medium"/>
                <a:cs typeface="Futura Medium"/>
              </a:rPr>
              <a:t>April 8, 2024</a:t>
            </a:r>
            <a:endParaRPr lang="en-US" dirty="0"/>
          </a:p>
          <a:p>
            <a:pPr algn="ctr"/>
            <a:r>
              <a:rPr lang="en-US" dirty="0">
                <a:latin typeface="Franklin Gothic Medium"/>
                <a:cs typeface="Futura Medium"/>
              </a:rPr>
              <a:t>Office of Strategy</a:t>
            </a:r>
            <a:br>
              <a:rPr lang="en-US" dirty="0">
                <a:latin typeface="Franklin Gothic Medium"/>
                <a:cs typeface="Futura Medium"/>
              </a:rPr>
            </a:b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DCC95EB-3DB6-BB16-F80F-735384EFD30E}"/>
              </a:ext>
            </a:extLst>
          </p:cNvPr>
          <p:cNvCxnSpPr/>
          <p:nvPr/>
        </p:nvCxnSpPr>
        <p:spPr>
          <a:xfrm>
            <a:off x="740229" y="2071253"/>
            <a:ext cx="10513620" cy="23751"/>
          </a:xfrm>
          <a:prstGeom prst="straightConnector1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5C87A43-59CF-7577-9429-437BE1BCDFB4}"/>
              </a:ext>
            </a:extLst>
          </p:cNvPr>
          <p:cNvCxnSpPr>
            <a:cxnSpLocks/>
          </p:cNvCxnSpPr>
          <p:nvPr/>
        </p:nvCxnSpPr>
        <p:spPr>
          <a:xfrm>
            <a:off x="740229" y="4377045"/>
            <a:ext cx="10513620" cy="23751"/>
          </a:xfrm>
          <a:prstGeom prst="straightConnector1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2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18D9AD-9C06-422F-2952-C791897AE4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0" t="15557" r="6647"/>
          <a:stretch/>
        </p:blipFill>
        <p:spPr>
          <a:xfrm>
            <a:off x="7982776" y="5391151"/>
            <a:ext cx="3904424" cy="11962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355789-6803-7846-2F0C-7FCEF9B76F23}"/>
              </a:ext>
            </a:extLst>
          </p:cNvPr>
          <p:cNvSpPr/>
          <p:nvPr/>
        </p:nvSpPr>
        <p:spPr>
          <a:xfrm>
            <a:off x="443524" y="292100"/>
            <a:ext cx="4788876" cy="13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Text Placeholder 1">
            <a:extLst>
              <a:ext uri="{FF2B5EF4-FFF2-40B4-BE49-F238E27FC236}">
                <a16:creationId xmlns:a16="http://schemas.microsoft.com/office/drawing/2014/main" id="{21B0E320-34C7-A171-2BAA-5C43A7DD454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01898" y="1158081"/>
            <a:ext cx="7097801" cy="61915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rtl="0">
              <a:buNone/>
            </a:pPr>
            <a:r>
              <a:rPr lang="en-US" sz="2700" b="1">
                <a:solidFill>
                  <a:schemeClr val="accent4"/>
                </a:solidFill>
                <a:effectLst/>
                <a:latin typeface="Franklin Gothic Heavy" panose="020B0903020102020204" pitchFamily="34" charset="0"/>
              </a:rPr>
              <a:t>Promote Healing and REPAIR</a:t>
            </a:r>
            <a:endParaRPr lang="en-US" sz="2700">
              <a:solidFill>
                <a:schemeClr val="accent4"/>
              </a:solidFill>
              <a:effectLst/>
              <a:latin typeface="Franklin Gothic Heavy" panose="020B0903020102020204" pitchFamily="34" charset="0"/>
            </a:endParaRPr>
          </a:p>
          <a:p>
            <a:pPr rtl="0"/>
            <a:endParaRPr lang="en-US" sz="2000"/>
          </a:p>
          <a:p>
            <a:pPr rtl="0"/>
            <a:endParaRPr lang="en-US" sz="2000"/>
          </a:p>
          <a:p>
            <a:pPr marL="0" indent="0" rtl="0">
              <a:buNone/>
            </a:pPr>
            <a:endParaRPr lang="en-US" sz="2000">
              <a:effectLst/>
            </a:endParaRPr>
          </a:p>
          <a:p>
            <a:pPr marL="0" indent="0" rtl="0">
              <a:buNone/>
            </a:pPr>
            <a:endParaRPr lang="en-US" sz="2000">
              <a:effectLst/>
            </a:endParaRPr>
          </a:p>
        </p:txBody>
      </p:sp>
      <p:pic>
        <p:nvPicPr>
          <p:cNvPr id="2" name="Picture 1" descr="A green circle with hands holding a heart&#10;&#10;Description automatically generated">
            <a:extLst>
              <a:ext uri="{FF2B5EF4-FFF2-40B4-BE49-F238E27FC236}">
                <a16:creationId xmlns:a16="http://schemas.microsoft.com/office/drawing/2014/main" id="{8761BC3B-DA42-CA7F-EEE5-D9CF2EBC38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92" y="738082"/>
            <a:ext cx="2937608" cy="29376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092B9D-20AB-39D4-544E-5E3DEB838F30}"/>
              </a:ext>
            </a:extLst>
          </p:cNvPr>
          <p:cNvSpPr txBox="1"/>
          <p:nvPr/>
        </p:nvSpPr>
        <p:spPr>
          <a:xfrm>
            <a:off x="2837708" y="3162886"/>
            <a:ext cx="7800756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Increase opportunities for diversion from Courts to Community</a:t>
            </a:r>
            <a:endParaRPr lang="en-US">
              <a:cs typeface="Calibri" panose="020F0502020204030204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Increase opportunities for effectively facilitated Restorative Justice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Ensure safe, supportive, and effective Reintegration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Improve engagement and relationships between Police and Community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Increase trauma-informed post-incident response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Promote conflict resolution and mediation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Support healing and repair for first responders</a:t>
            </a:r>
          </a:p>
          <a:p>
            <a:pPr marL="742950" lvl="1" indent="-285750" algn="l">
              <a:buFont typeface="Arial"/>
              <a:buChar char="•"/>
            </a:pPr>
            <a:endParaRPr lang="en-US">
              <a:latin typeface="Calibri Light"/>
              <a:cs typeface="Calibri Light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7985DB-EB02-9F9C-AE72-42E608C0B46D}"/>
              </a:ext>
            </a:extLst>
          </p:cNvPr>
          <p:cNvSpPr txBox="1"/>
          <p:nvPr/>
        </p:nvSpPr>
        <p:spPr>
          <a:xfrm>
            <a:off x="3199804" y="1848445"/>
            <a:ext cx="800695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Franklin Gothic Medium"/>
              </a:rPr>
              <a:t>Support individuals, families, and neighborhoods to overcome trauma, rebuild relationships, and work towards a community where everyone belongs</a:t>
            </a:r>
            <a:endParaRPr lang="en-US" sz="2000"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BB1565-872C-CDC5-A1A8-B884A1275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80" y="5448328"/>
            <a:ext cx="3904424" cy="107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70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AC0B-6898-AAF4-5706-93A91CAE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Heavy"/>
                <a:cs typeface="Futura Medium"/>
              </a:rPr>
              <a:t>Discussion Questions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FA20B-395A-650C-36C8-97D0A00E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09" y="1330036"/>
            <a:ext cx="11085768" cy="51003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Char char="•"/>
            </a:pPr>
            <a:r>
              <a:rPr lang="en-US" sz="3200">
                <a:latin typeface="Calibri"/>
                <a:cs typeface="Calibri"/>
              </a:rPr>
              <a:t>What do you see as being most important to prioritize in this strategy?</a:t>
            </a:r>
            <a:endParaRPr lang="en-US"/>
          </a:p>
          <a:p>
            <a:pPr marL="457200" indent="-457200">
              <a:buChar char="•"/>
            </a:pPr>
            <a:r>
              <a:rPr lang="en-US" sz="3200">
                <a:latin typeface="Calibri"/>
                <a:cs typeface="Calibri"/>
              </a:rPr>
              <a:t>What groups or organizations can you help connect with?</a:t>
            </a:r>
            <a:endParaRPr lang="en-US"/>
          </a:p>
          <a:p>
            <a:pPr marL="457200" indent="-457200">
              <a:buChar char="•"/>
            </a:pPr>
            <a:r>
              <a:rPr lang="en-US" sz="3200">
                <a:latin typeface="Calibri"/>
                <a:cs typeface="Calibri"/>
              </a:rPr>
              <a:t>Is this moving in the right direction?</a:t>
            </a:r>
            <a:endParaRPr lang="en-US"/>
          </a:p>
          <a:p>
            <a:endParaRPr lang="en-US" sz="3200">
              <a:latin typeface="Franklin Gothic Heavy"/>
              <a:cs typeface="Calibri"/>
            </a:endParaRPr>
          </a:p>
          <a:p>
            <a:r>
              <a:rPr lang="en-US" sz="3200">
                <a:latin typeface="Franklin Gothic Heavy"/>
                <a:cs typeface="Calibri"/>
              </a:rPr>
              <a:t>Next Steps</a:t>
            </a:r>
            <a:endParaRPr lang="en-US">
              <a:latin typeface="Franklin Gothic Medium"/>
              <a:cs typeface="Futura Medium"/>
            </a:endParaRPr>
          </a:p>
          <a:p>
            <a:pPr marL="457200" indent="-457200">
              <a:buChar char="•"/>
            </a:pPr>
            <a:r>
              <a:rPr lang="en-US" sz="3200">
                <a:latin typeface="Calibri"/>
                <a:cs typeface="Calibri"/>
              </a:rPr>
              <a:t>Share events and opportunities for engagement</a:t>
            </a:r>
            <a:endParaRPr lang="en-US"/>
          </a:p>
          <a:p>
            <a:pPr marL="457200" indent="-457200">
              <a:buChar char="•"/>
            </a:pPr>
            <a:r>
              <a:rPr lang="en-US" sz="3200">
                <a:latin typeface="Calibri"/>
                <a:cs typeface="Calibri"/>
              </a:rPr>
              <a:t>Review of document</a:t>
            </a:r>
            <a:endParaRPr lang="en-US"/>
          </a:p>
          <a:p>
            <a:pPr marL="457200" indent="-457200">
              <a:buChar char="•"/>
            </a:pPr>
            <a:r>
              <a:rPr lang="en-US" sz="3200">
                <a:latin typeface="Calibri"/>
                <a:cs typeface="Calibri"/>
              </a:rPr>
              <a:t>Anything else?</a:t>
            </a:r>
            <a:endParaRPr lang="en-US"/>
          </a:p>
          <a:p>
            <a:pPr marL="457200" indent="-457200">
              <a:buChar char="•"/>
            </a:pPr>
            <a:endParaRPr lang="en-US" sz="3200">
              <a:latin typeface="Calibri"/>
              <a:cs typeface="Calibri"/>
            </a:endParaRPr>
          </a:p>
          <a:p>
            <a:endParaRPr lang="en-US" sz="1100">
              <a:latin typeface="Calibri"/>
              <a:cs typeface="Calibri"/>
            </a:endParaRPr>
          </a:p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B9188A-FB86-E888-2DD2-3C09A9E69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39" y="254550"/>
            <a:ext cx="2145978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73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CEBD-63B3-9A91-C957-C91758538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729" y="1879916"/>
            <a:ext cx="10905623" cy="45539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4900" dirty="0">
                <a:latin typeface="Franklin Gothic Heavy"/>
                <a:cs typeface="Futura Medium"/>
              </a:rPr>
              <a:t/>
            </a:r>
            <a:br>
              <a:rPr lang="en-US" sz="4900" dirty="0">
                <a:latin typeface="Franklin Gothic Heavy"/>
                <a:cs typeface="Futura Medium"/>
              </a:rPr>
            </a:br>
            <a:r>
              <a:rPr lang="en-US" sz="4900" dirty="0">
                <a:latin typeface="Franklin Gothic Heavy"/>
                <a:cs typeface="Futura Medium"/>
              </a:rPr>
              <a:t/>
            </a:r>
            <a:br>
              <a:rPr lang="en-US" sz="4900" dirty="0">
                <a:latin typeface="Franklin Gothic Heavy"/>
                <a:cs typeface="Futura Medium"/>
              </a:rPr>
            </a:br>
            <a:r>
              <a:rPr lang="en-US" sz="7300" dirty="0">
                <a:latin typeface="Franklin Gothic Heavy"/>
                <a:cs typeface="Futura Medium"/>
              </a:rPr>
              <a:t/>
            </a:r>
            <a:br>
              <a:rPr lang="en-US" sz="7300" dirty="0">
                <a:latin typeface="Franklin Gothic Heavy"/>
                <a:cs typeface="Futura Medium"/>
              </a:rPr>
            </a:br>
            <a:r>
              <a:rPr lang="en-US" sz="5300" dirty="0">
                <a:latin typeface="Franklin Gothic Book"/>
                <a:cs typeface="Futura Medium"/>
              </a:rPr>
              <a:t/>
            </a:r>
            <a:br>
              <a:rPr lang="en-US" sz="5300" dirty="0">
                <a:latin typeface="Franklin Gothic Book"/>
                <a:cs typeface="Futura Medium"/>
              </a:rPr>
            </a:br>
            <a:r>
              <a:rPr lang="en-US" sz="6700" dirty="0">
                <a:latin typeface="Franklin Gothic Heavy"/>
                <a:cs typeface="Futura Medium"/>
              </a:rPr>
              <a:t/>
            </a:r>
            <a:br>
              <a:rPr lang="en-US" sz="6700" dirty="0">
                <a:latin typeface="Franklin Gothic Heavy"/>
                <a:cs typeface="Futura Medium"/>
              </a:rPr>
            </a:br>
            <a:r>
              <a:rPr lang="en-US" sz="6700" dirty="0">
                <a:latin typeface="Franklin Gothic Heavy"/>
                <a:cs typeface="Futura Medium"/>
              </a:rPr>
              <a:t/>
            </a:r>
            <a:br>
              <a:rPr lang="en-US" sz="6700" dirty="0">
                <a:latin typeface="Franklin Gothic Heavy"/>
                <a:cs typeface="Futura Medium"/>
              </a:rPr>
            </a:br>
            <a:r>
              <a:rPr lang="en-US" sz="4400" dirty="0">
                <a:latin typeface="Franklin Gothic Book"/>
                <a:cs typeface="Futura Medium"/>
              </a:rPr>
              <a:t/>
            </a:r>
            <a:br>
              <a:rPr lang="en-US" sz="4400" dirty="0">
                <a:latin typeface="Franklin Gothic Book"/>
                <a:cs typeface="Futura Medium"/>
              </a:rPr>
            </a:br>
            <a:r>
              <a:rPr lang="en-US" sz="4400" dirty="0">
                <a:latin typeface="Franklin Gothic Book"/>
                <a:cs typeface="Futura Medium"/>
              </a:rPr>
              <a:t/>
            </a:r>
            <a:br>
              <a:rPr lang="en-US" sz="4400" dirty="0">
                <a:latin typeface="Franklin Gothic Book"/>
                <a:cs typeface="Futura Medium"/>
              </a:rPr>
            </a:br>
            <a:r>
              <a:rPr lang="en-US" sz="4400">
                <a:latin typeface="Franklin Gothic Book"/>
                <a:cs typeface="Futura Medium"/>
              </a:rPr>
              <a:t>Gabe </a:t>
            </a:r>
            <a:r>
              <a:rPr lang="en-US" sz="4400" dirty="0" err="1">
                <a:latin typeface="Franklin Gothic Book"/>
                <a:cs typeface="Futura Medium"/>
              </a:rPr>
              <a:t>Moaalii</a:t>
            </a:r>
            <a:r>
              <a:rPr lang="en-US" sz="4400" dirty="0">
                <a:latin typeface="Franklin Gothic Book"/>
                <a:cs typeface="Futura Medium"/>
              </a:rPr>
              <a:t> </a:t>
            </a:r>
            <a:r>
              <a:rPr lang="en-US" sz="4400" dirty="0">
                <a:latin typeface="Franklin Gothic Book"/>
                <a:cs typeface="Futura Medium"/>
                <a:hlinkClick r:id="rId2"/>
              </a:rPr>
              <a:t>gmoaalii@cityoftacoma.org</a:t>
            </a:r>
            <a:r>
              <a:rPr lang="en-US" sz="4400" dirty="0">
                <a:latin typeface="Franklin Gothic Book"/>
                <a:cs typeface="Futura Medium"/>
              </a:rPr>
              <a:t/>
            </a:r>
            <a:br>
              <a:rPr lang="en-US" sz="4400" dirty="0">
                <a:latin typeface="Franklin Gothic Book"/>
                <a:cs typeface="Futura Medium"/>
              </a:rPr>
            </a:br>
            <a:r>
              <a:rPr lang="en-US" sz="4400" dirty="0">
                <a:latin typeface="Franklin Gothic Book"/>
                <a:cs typeface="Futura Medium"/>
              </a:rPr>
              <a:t/>
            </a:r>
            <a:br>
              <a:rPr lang="en-US" sz="4400" dirty="0">
                <a:latin typeface="Franklin Gothic Book"/>
                <a:cs typeface="Futura Medium"/>
              </a:rPr>
            </a:br>
            <a:r>
              <a:rPr lang="en-US" sz="4400" dirty="0">
                <a:latin typeface="Franklin Gothic Book"/>
                <a:cs typeface="Futura Medium"/>
              </a:rPr>
              <a:t>Chelsea Talbert </a:t>
            </a:r>
            <a:r>
              <a:rPr lang="en-US" sz="4400" dirty="0">
                <a:latin typeface="Franklin Gothic Book"/>
                <a:cs typeface="Futura Medium"/>
                <a:hlinkClick r:id="rId3"/>
              </a:rPr>
              <a:t>ctalbert@cityoftacoma.org</a:t>
            </a:r>
            <a:r>
              <a:rPr lang="en-US" sz="4400" dirty="0">
                <a:latin typeface="Franklin Gothic Book"/>
                <a:cs typeface="Futura Medium"/>
              </a:rPr>
              <a:t> </a:t>
            </a:r>
            <a:br>
              <a:rPr lang="en-US" sz="4400" dirty="0">
                <a:latin typeface="Franklin Gothic Book"/>
                <a:cs typeface="Futura Medium"/>
              </a:rPr>
            </a:br>
            <a:r>
              <a:rPr lang="en-US" sz="4400" dirty="0">
                <a:latin typeface="Franklin Gothic Book"/>
                <a:cs typeface="Futura Medium"/>
              </a:rPr>
              <a:t/>
            </a:r>
            <a:br>
              <a:rPr lang="en-US" sz="4400" dirty="0">
                <a:latin typeface="Franklin Gothic Book"/>
                <a:cs typeface="Futura Medium"/>
              </a:rPr>
            </a:br>
            <a:r>
              <a:rPr lang="en-US" sz="2700" dirty="0">
                <a:latin typeface="Franklin Gothic Heavy"/>
                <a:cs typeface="Futura Medium"/>
              </a:rPr>
              <a:t/>
            </a:r>
            <a:br>
              <a:rPr lang="en-US" sz="2700" dirty="0">
                <a:latin typeface="Franklin Gothic Heavy"/>
                <a:cs typeface="Futura Medium"/>
              </a:rPr>
            </a:br>
            <a:endParaRPr lang="en-US" sz="27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354D8-D730-EE12-CA2A-0539DD360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0" y="318930"/>
            <a:ext cx="5239330" cy="144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78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79F071EE-89FF-90C9-03A3-FEC27F38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69537"/>
            <a:ext cx="11333285" cy="531812"/>
          </a:xfrm>
        </p:spPr>
        <p:txBody>
          <a:bodyPr>
            <a:noAutofit/>
          </a:bodyPr>
          <a:lstStyle/>
          <a:p>
            <a:r>
              <a:rPr lang="en-US">
                <a:latin typeface="Franklin Gothic Heavy"/>
                <a:cs typeface="Futura Medium"/>
              </a:rPr>
              <a:t>Overview</a:t>
            </a:r>
            <a:endParaRPr lang="en-US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6A1A6649-45E6-3847-8BEB-73CA1A18426E}"/>
              </a:ext>
            </a:extLst>
          </p:cNvPr>
          <p:cNvSpPr txBox="1">
            <a:spLocks/>
          </p:cNvSpPr>
          <p:nvPr/>
        </p:nvSpPr>
        <p:spPr>
          <a:xfrm>
            <a:off x="1460500" y="1841500"/>
            <a:ext cx="7959725" cy="3946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,Sans-Serif" panose="05000000000000000000" pitchFamily="2" charset="2"/>
              <a:buChar char="Ø"/>
            </a:pPr>
            <a:r>
              <a:rPr lang="en-US">
                <a:latin typeface="Franklin Gothic Medium"/>
                <a:cs typeface="Futura Medium"/>
              </a:rPr>
              <a:t>Welcome</a:t>
            </a:r>
          </a:p>
          <a:p>
            <a:pPr>
              <a:lnSpc>
                <a:spcPct val="150000"/>
              </a:lnSpc>
              <a:buFont typeface="Wingdings,Sans-Serif" panose="05000000000000000000" pitchFamily="2" charset="2"/>
              <a:buChar char="Ø"/>
            </a:pPr>
            <a:r>
              <a:rPr lang="en-US">
                <a:latin typeface="Franklin Gothic Medium"/>
                <a:cs typeface="Futura Medium"/>
              </a:rPr>
              <a:t>Overview Community Safety Action Strategy</a:t>
            </a:r>
          </a:p>
          <a:p>
            <a:pPr>
              <a:lnSpc>
                <a:spcPct val="150000"/>
              </a:lnSpc>
              <a:buFont typeface="Wingdings,Sans-Serif" panose="05000000000000000000" pitchFamily="2" charset="2"/>
              <a:buChar char="Ø"/>
            </a:pPr>
            <a:r>
              <a:rPr lang="en-US">
                <a:latin typeface="Franklin Gothic Medium"/>
                <a:cs typeface="Futura Medium"/>
              </a:rPr>
              <a:t>Discussion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Wingdings,Sans-Serif" panose="05000000000000000000" pitchFamily="2" charset="2"/>
              <a:buChar char="Ø"/>
            </a:pPr>
            <a:r>
              <a:rPr lang="en-US" sz="2800">
                <a:latin typeface="Franklin Gothic Medium"/>
                <a:cs typeface="Futura Medium"/>
              </a:rPr>
              <a:t>City and Dept Role in Community Safety</a:t>
            </a:r>
            <a:endParaRPr lang="en-US" sz="2800">
              <a:solidFill>
                <a:srgbClr val="808080"/>
              </a:solidFill>
              <a:latin typeface="Franklin Gothic Medium"/>
              <a:cs typeface="Futura Medium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Wingdings,Sans-Serif" panose="05000000000000000000" pitchFamily="2" charset="2"/>
              <a:buChar char="Ø"/>
            </a:pPr>
            <a:r>
              <a:rPr lang="en-US" sz="2800">
                <a:latin typeface="Franklin Gothic Medium"/>
                <a:cs typeface="Futura Medium"/>
              </a:rPr>
              <a:t>Gaps and Opportunities </a:t>
            </a:r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</p:txBody>
      </p:sp>
      <p:pic>
        <p:nvPicPr>
          <p:cNvPr id="10" name="Picture 9" descr="A blue circle with white handshake and orange circle with white arrow&#10;&#10;Description automatically generated">
            <a:extLst>
              <a:ext uri="{FF2B5EF4-FFF2-40B4-BE49-F238E27FC236}">
                <a16:creationId xmlns:a16="http://schemas.microsoft.com/office/drawing/2014/main" id="{7881392A-B02E-5403-3F5C-625B353C8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329978"/>
            <a:ext cx="1162417" cy="56493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6F8975-543B-7279-8216-7746325987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939" y="254550"/>
            <a:ext cx="2145978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6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AF9AF58D-C275-5F2B-D51E-4832AEF6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709337"/>
            <a:ext cx="8763000" cy="531812"/>
          </a:xfrm>
        </p:spPr>
        <p:txBody>
          <a:bodyPr>
            <a:noAutofit/>
          </a:bodyPr>
          <a:lstStyle/>
          <a:p>
            <a:r>
              <a:rPr lang="en-US" sz="3600"/>
              <a:t>What is the </a:t>
            </a:r>
            <a:br>
              <a:rPr lang="en-US" sz="3600"/>
            </a:br>
            <a:r>
              <a:rPr lang="en-US" sz="3600"/>
              <a:t>Community Safety Action Strategy?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B1D53399-07EC-5FA3-0673-A19C4819DE77}"/>
              </a:ext>
            </a:extLst>
          </p:cNvPr>
          <p:cNvSpPr txBox="1">
            <a:spLocks/>
          </p:cNvSpPr>
          <p:nvPr/>
        </p:nvSpPr>
        <p:spPr>
          <a:xfrm>
            <a:off x="1460500" y="2324100"/>
            <a:ext cx="7959725" cy="34639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>
                <a:latin typeface="Franklin Gothic Medium"/>
                <a:cs typeface="Futura Medium"/>
              </a:rPr>
              <a:t>Community vision</a:t>
            </a:r>
            <a:endParaRPr lang="en-US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>
                <a:latin typeface="Franklin Gothic Medium"/>
                <a:cs typeface="Futura Medium"/>
              </a:rPr>
              <a:t>Coordinated organizational strategy</a:t>
            </a:r>
            <a:endParaRPr lang="en-US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>
                <a:latin typeface="Franklin Gothic Medium"/>
                <a:cs typeface="Futura Medium"/>
              </a:rPr>
              <a:t>Addresses perceptions of safety: </a:t>
            </a:r>
            <a:br>
              <a:rPr lang="en-US" sz="3200">
                <a:latin typeface="Franklin Gothic Medium"/>
                <a:cs typeface="Futura Medium"/>
              </a:rPr>
            </a:br>
            <a:r>
              <a:rPr lang="en-US" sz="3200">
                <a:latin typeface="Franklin Gothic Medium"/>
                <a:cs typeface="Futura Medium"/>
              </a:rPr>
              <a:t>  Broader than policing and crime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>
                <a:latin typeface="Franklin Gothic Medium"/>
                <a:cs typeface="Futura Medium"/>
              </a:rPr>
              <a:t>Residents experience safety differently:</a:t>
            </a:r>
            <a:endParaRPr lang="en-US" sz="320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100">
                <a:latin typeface="Franklin Gothic Medium"/>
                <a:cs typeface="Futura Medium"/>
              </a:rPr>
              <a:t>Collaborative effort to improve racial justice and equity</a:t>
            </a:r>
            <a:endParaRPr lang="en-US" sz="3100"/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</p:txBody>
      </p:sp>
      <p:pic>
        <p:nvPicPr>
          <p:cNvPr id="4" name="Picture 3" descr="A blue circle with white handshake and orange circle with white arrow&#10;&#10;Description automatically generated">
            <a:extLst>
              <a:ext uri="{FF2B5EF4-FFF2-40B4-BE49-F238E27FC236}">
                <a16:creationId xmlns:a16="http://schemas.microsoft.com/office/drawing/2014/main" id="{A70B86A5-2224-1ACE-B3B6-80502C9CA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329978"/>
            <a:ext cx="1162417" cy="56493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D90A61-8CA2-26F7-4772-31720699F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939" y="254550"/>
            <a:ext cx="2145978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5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DF92A98D-F957-A3FE-F55A-C8B430987AE6}"/>
              </a:ext>
            </a:extLst>
          </p:cNvPr>
          <p:cNvSpPr txBox="1">
            <a:spLocks/>
          </p:cNvSpPr>
          <p:nvPr/>
        </p:nvSpPr>
        <p:spPr>
          <a:xfrm>
            <a:off x="3026638" y="3238940"/>
            <a:ext cx="6466458" cy="3776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  <a:latin typeface="Franklin Gothic Heavy"/>
                <a:cs typeface="Futura Medium"/>
              </a:rPr>
              <a:t>Invest in PEOPLE and Prevention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7F9A17E8-20E4-9DA4-F038-8148DC79CF00}"/>
              </a:ext>
            </a:extLst>
          </p:cNvPr>
          <p:cNvSpPr txBox="1">
            <a:spLocks/>
          </p:cNvSpPr>
          <p:nvPr/>
        </p:nvSpPr>
        <p:spPr>
          <a:xfrm>
            <a:off x="3056324" y="2183074"/>
            <a:ext cx="8145075" cy="40644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  <a:latin typeface="Franklin Gothic Heavy"/>
                <a:cs typeface="Futura Medium"/>
              </a:rPr>
              <a:t>Co-create Healthy PLACES and Neighborhoods</a:t>
            </a:r>
            <a:endParaRPr lang="en-US">
              <a:solidFill>
                <a:schemeClr val="accent1"/>
              </a:solidFill>
              <a:latin typeface="Franklin Gothic Heavy" panose="020B0903020102020204" pitchFamily="34" charset="0"/>
            </a:endParaRPr>
          </a:p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DE9C5E0F-92C5-76E9-3AC1-85C5E2E76D26}"/>
              </a:ext>
            </a:extLst>
          </p:cNvPr>
          <p:cNvSpPr txBox="1">
            <a:spLocks/>
          </p:cNvSpPr>
          <p:nvPr/>
        </p:nvSpPr>
        <p:spPr>
          <a:xfrm>
            <a:off x="3056325" y="4319422"/>
            <a:ext cx="6466458" cy="3776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  <a:latin typeface="Franklin Gothic Heavy"/>
                <a:cs typeface="Futura Medium"/>
              </a:rPr>
              <a:t>RESPOND Effectively and with Care</a:t>
            </a:r>
          </a:p>
          <a:p>
            <a:pPr marL="0" indent="0">
              <a:buNone/>
            </a:pPr>
            <a:endParaRPr lang="en-US">
              <a:solidFill>
                <a:schemeClr val="accent5"/>
              </a:solidFill>
            </a:endParaRPr>
          </a:p>
        </p:txBody>
      </p:sp>
      <p:pic>
        <p:nvPicPr>
          <p:cNvPr id="8" name="Picture 7" descr="A blue outline of hands shaking&#10;&#10;Description automatically generated">
            <a:extLst>
              <a:ext uri="{FF2B5EF4-FFF2-40B4-BE49-F238E27FC236}">
                <a16:creationId xmlns:a16="http://schemas.microsoft.com/office/drawing/2014/main" id="{8D189F80-DF4E-FBF1-1C4A-C2FF11097C0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05944" y="3088566"/>
            <a:ext cx="938479" cy="938479"/>
          </a:xfrm>
          <a:prstGeom prst="rect">
            <a:avLst/>
          </a:prstGeom>
        </p:spPr>
      </p:pic>
      <p:pic>
        <p:nvPicPr>
          <p:cNvPr id="9" name="Picture 8" descr="A purple and black building&#10;&#10;Description automatically generated">
            <a:extLst>
              <a:ext uri="{FF2B5EF4-FFF2-40B4-BE49-F238E27FC236}">
                <a16:creationId xmlns:a16="http://schemas.microsoft.com/office/drawing/2014/main" id="{4E93093D-506F-B84B-342F-724643FE493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963166" y="1829516"/>
            <a:ext cx="1085869" cy="1085869"/>
          </a:xfrm>
          <a:prstGeom prst="rect">
            <a:avLst/>
          </a:prstGeom>
        </p:spPr>
      </p:pic>
      <p:pic>
        <p:nvPicPr>
          <p:cNvPr id="10" name="Picture 9" descr="A yellow check mark on a shield&#10;&#10;Description automatically generated">
            <a:extLst>
              <a:ext uri="{FF2B5EF4-FFF2-40B4-BE49-F238E27FC236}">
                <a16:creationId xmlns:a16="http://schemas.microsoft.com/office/drawing/2014/main" id="{21E923EA-FE10-2238-8A81-600DA1AA0F9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963166" y="4022810"/>
            <a:ext cx="1085869" cy="10858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D606EC-1A5F-1DC3-C1CD-6E02E7D40D4F}"/>
              </a:ext>
            </a:extLst>
          </p:cNvPr>
          <p:cNvSpPr txBox="1"/>
          <p:nvPr/>
        </p:nvSpPr>
        <p:spPr>
          <a:xfrm>
            <a:off x="3054509" y="5346533"/>
            <a:ext cx="60275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accent4"/>
                </a:solidFill>
                <a:latin typeface="Franklin Gothic Heavy" panose="020B0903020102020204" pitchFamily="34" charset="0"/>
              </a:rPr>
              <a:t>Promote Healing and REPAIR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88B282-B6DB-6C17-72AF-97C54D271DE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2015840" y="5192960"/>
            <a:ext cx="984924" cy="98492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BE6F7F55-845B-54CE-55B2-D2159BBDB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0" y="318930"/>
            <a:ext cx="5239330" cy="144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01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C96C59-6CA3-727D-011D-5E7F3A44E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105" y="252943"/>
            <a:ext cx="6884458" cy="57488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2254E6-24AE-763F-A7A5-2AB1F6B60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Heavy"/>
                <a:cs typeface="Futura Medium"/>
              </a:rPr>
              <a:t>Coordinated Engagement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A4A7C-2389-4993-2069-3DBCB722F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en-US" sz="1800">
                <a:latin typeface="Franklin Gothic Medium"/>
                <a:cs typeface="Futura Medium"/>
              </a:rPr>
              <a:t>Communications</a:t>
            </a:r>
          </a:p>
          <a:p>
            <a:pPr marL="742950" lvl="1" indent="-285750">
              <a:buChar char="•"/>
            </a:pPr>
            <a:r>
              <a:rPr lang="en-US" sz="1600">
                <a:latin typeface="Franklin Gothic Medium"/>
                <a:cs typeface="Futura Medium"/>
              </a:rPr>
              <a:t>Website, Social Pinpoint, Social Media, Mailers</a:t>
            </a:r>
          </a:p>
          <a:p>
            <a:pPr marL="285750" indent="-285750">
              <a:buChar char="•"/>
            </a:pPr>
            <a:r>
              <a:rPr lang="en-US" sz="1800">
                <a:latin typeface="Franklin Gothic Medium"/>
                <a:cs typeface="Futura Medium"/>
              </a:rPr>
              <a:t>Community Survey </a:t>
            </a:r>
            <a:endParaRPr lang="en-US" sz="1800"/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800"/>
              <a:t>Road Show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Neighborhood Councils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Boards and Commissions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Community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latin typeface="Franklin Gothic Medium"/>
                <a:cs typeface="Futura Medium"/>
              </a:rPr>
              <a:t>Interviews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Lived Experts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Key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latin typeface="Franklin Gothic Medium"/>
                <a:cs typeface="Futura Medium"/>
              </a:rPr>
              <a:t>Visioning Workshops</a:t>
            </a:r>
            <a:endParaRPr lang="en-US"/>
          </a:p>
          <a:p>
            <a:pPr marL="68580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Activities to help community members share vision for the future</a:t>
            </a:r>
            <a:endParaRPr lang="en-US"/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Art focused</a:t>
            </a:r>
            <a:endParaRPr lang="en-US"/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People centered</a:t>
            </a:r>
            <a:endParaRPr lang="en-US"/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1600">
                <a:latin typeface="Franklin Gothic Medium"/>
                <a:cs typeface="Futura Medium"/>
              </a:rPr>
              <a:t>Language inclusivity</a:t>
            </a:r>
          </a:p>
          <a:p>
            <a:pPr marL="285750" indent="-285750">
              <a:buChar char="•"/>
            </a:pPr>
            <a:endParaRPr lang="en-US" sz="1800"/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96F30D-DD96-467D-BF64-DD8EABE11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39" y="254550"/>
            <a:ext cx="2145978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7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736779-C783-A6CA-F48C-26456EE8A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49399"/>
              </p:ext>
            </p:extLst>
          </p:nvPr>
        </p:nvGraphicFramePr>
        <p:xfrm>
          <a:off x="2140085" y="1777508"/>
          <a:ext cx="9766568" cy="407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627">
                  <a:extLst>
                    <a:ext uri="{9D8B030D-6E8A-4147-A177-3AD203B41FA5}">
                      <a16:colId xmlns:a16="http://schemas.microsoft.com/office/drawing/2014/main" val="4057101241"/>
                    </a:ext>
                  </a:extLst>
                </a:gridCol>
                <a:gridCol w="2055002">
                  <a:extLst>
                    <a:ext uri="{9D8B030D-6E8A-4147-A177-3AD203B41FA5}">
                      <a16:colId xmlns:a16="http://schemas.microsoft.com/office/drawing/2014/main" val="946702227"/>
                    </a:ext>
                  </a:extLst>
                </a:gridCol>
                <a:gridCol w="1953313">
                  <a:extLst>
                    <a:ext uri="{9D8B030D-6E8A-4147-A177-3AD203B41FA5}">
                      <a16:colId xmlns:a16="http://schemas.microsoft.com/office/drawing/2014/main" val="665985879"/>
                    </a:ext>
                  </a:extLst>
                </a:gridCol>
                <a:gridCol w="1953313">
                  <a:extLst>
                    <a:ext uri="{9D8B030D-6E8A-4147-A177-3AD203B41FA5}">
                      <a16:colId xmlns:a16="http://schemas.microsoft.com/office/drawing/2014/main" val="255033317"/>
                    </a:ext>
                  </a:extLst>
                </a:gridCol>
                <a:gridCol w="1953313">
                  <a:extLst>
                    <a:ext uri="{9D8B030D-6E8A-4147-A177-3AD203B41FA5}">
                      <a16:colId xmlns:a16="http://schemas.microsoft.com/office/drawing/2014/main" val="2026218916"/>
                    </a:ext>
                  </a:extLst>
                </a:gridCol>
              </a:tblGrid>
              <a:tr h="882824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Milestones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Q3 2023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Q4 2023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Q1 2024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Q2 2024</a:t>
                      </a:r>
                    </a:p>
                  </a:txBody>
                  <a:tcPr marL="91443" marR="91443" marT="45706" marB="4570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199865"/>
                  </a:ext>
                </a:extLst>
              </a:tr>
              <a:tr h="664948"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chemeClr val="bg1"/>
                          </a:solidFill>
                          <a:latin typeface="Franklin Gothic Book"/>
                        </a:rPr>
                        <a:t>Communications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Launch website and message approach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>
                          <a:latin typeface="Franklin Gothic Book"/>
                        </a:rPr>
                        <a:t>Reflect feedback to community and depts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Engage on final draft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Present Action Strategy </a:t>
                      </a:r>
                      <a:endParaRPr lang="en-US" sz="1400" b="0"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045924"/>
                  </a:ext>
                </a:extLst>
              </a:tr>
              <a:tr h="7847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latin typeface="Franklin Gothic Book"/>
                        </a:rPr>
                        <a:t>Engagement &amp;</a:t>
                      </a:r>
                      <a:r>
                        <a:rPr lang="en-US" sz="1400" b="0">
                          <a:solidFill>
                            <a:srgbClr val="FFFFFF"/>
                          </a:solidFill>
                          <a:latin typeface="Franklin Gothic Book"/>
                        </a:rPr>
                        <a:t/>
                      </a:r>
                      <a:br>
                        <a:rPr lang="en-US" sz="1400" b="0">
                          <a:solidFill>
                            <a:srgbClr val="FFFFFF"/>
                          </a:solidFill>
                          <a:latin typeface="Franklin Gothic Book"/>
                        </a:rPr>
                      </a:br>
                      <a:r>
                        <a:rPr lang="en-US" sz="1400" b="0">
                          <a:solidFill>
                            <a:schemeClr val="bg1"/>
                          </a:solidFill>
                          <a:latin typeface="Franklin Gothic Book"/>
                        </a:rPr>
                        <a:t>Feedback</a:t>
                      </a:r>
                    </a:p>
                    <a:p>
                      <a:endParaRPr lang="en-US" sz="1400" b="0">
                        <a:solidFill>
                          <a:schemeClr val="bg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>
                          <a:solidFill>
                            <a:srgbClr val="000000"/>
                          </a:solidFill>
                          <a:latin typeface="Franklin Gothic Book"/>
                        </a:rPr>
                        <a:t>Community engagement and dept outreach ramps up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Partner engagement continues</a:t>
                      </a:r>
                      <a:endParaRPr lang="en-US" sz="1400" b="0"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>
                          <a:latin typeface="Franklin Gothic Book"/>
                        </a:rPr>
                        <a:t> Input reflected in draft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Implementation</a:t>
                      </a:r>
                      <a:br>
                        <a:rPr lang="en-US" sz="1400" b="0">
                          <a:latin typeface="Franklin Gothic Book"/>
                        </a:rPr>
                      </a:br>
                      <a:r>
                        <a:rPr lang="en-US" sz="1400" b="0">
                          <a:latin typeface="Franklin Gothic Book"/>
                        </a:rPr>
                        <a:t>coordination</a:t>
                      </a:r>
                    </a:p>
                  </a:txBody>
                  <a:tcPr marL="91443" marR="91443" marT="45706" marB="4570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0228"/>
                  </a:ext>
                </a:extLst>
              </a:tr>
              <a:tr h="756836"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chemeClr val="bg1"/>
                          </a:solidFill>
                          <a:latin typeface="Franklin Gothic Book"/>
                        </a:rPr>
                        <a:t>Writing Document </a:t>
                      </a:r>
                      <a:endParaRPr lang="en-US" sz="1400" b="0">
                        <a:solidFill>
                          <a:schemeClr val="bg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Complete first draft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latin typeface="Franklin Gothic Book"/>
                        </a:rPr>
                        <a:t>Finalize outline and draft sections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Final draft complete, published</a:t>
                      </a:r>
                      <a:endParaRPr lang="en-US" sz="1400" b="0"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Implementation update</a:t>
                      </a:r>
                    </a:p>
                  </a:txBody>
                  <a:tcPr marL="91443" marR="91443" marT="45706" marB="4570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128787"/>
                  </a:ext>
                </a:extLst>
              </a:tr>
              <a:tr h="983895"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chemeClr val="bg1"/>
                          </a:solidFill>
                          <a:latin typeface="Franklin Gothic Book"/>
                        </a:rPr>
                        <a:t>Implementation </a:t>
                      </a:r>
                      <a:endParaRPr lang="en-US" sz="1400" b="0">
                        <a:solidFill>
                          <a:schemeClr val="bg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latin typeface="Franklin Gothic Book"/>
                        </a:rPr>
                        <a:t>Plan funding and partnership model</a:t>
                      </a:r>
                    </a:p>
                    <a:p>
                      <a:endParaRPr lang="en-US" sz="1400" b="0"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>
                          <a:latin typeface="Franklin Gothic Book"/>
                        </a:rPr>
                        <a:t>Begin external collaborative implementation model</a:t>
                      </a:r>
                      <a:endParaRPr lang="en-US"/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Continue internal implementation efforts</a:t>
                      </a:r>
                    </a:p>
                  </a:txBody>
                  <a:tcPr marL="91443" marR="91443" marT="45706" marB="457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Franklin Gothic Book"/>
                        </a:rPr>
                        <a:t>Report on implementation with partners </a:t>
                      </a:r>
                      <a:endParaRPr lang="en-US" sz="1400" b="0">
                        <a:latin typeface="Franklin Gothic Book" panose="020B0503020102020204" pitchFamily="34" charset="0"/>
                      </a:endParaRPr>
                    </a:p>
                  </a:txBody>
                  <a:tcPr marL="91443" marR="91443" marT="45706" marB="4570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07965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97D943D-1D66-8DDA-4ED6-6463FCFA5A57}"/>
              </a:ext>
            </a:extLst>
          </p:cNvPr>
          <p:cNvSpPr/>
          <p:nvPr/>
        </p:nvSpPr>
        <p:spPr>
          <a:xfrm>
            <a:off x="0" y="0"/>
            <a:ext cx="3751297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5811C872-5E2F-7524-2406-A75FCD2F64F8}"/>
              </a:ext>
            </a:extLst>
          </p:cNvPr>
          <p:cNvSpPr txBox="1">
            <a:spLocks/>
          </p:cNvSpPr>
          <p:nvPr/>
        </p:nvSpPr>
        <p:spPr>
          <a:xfrm>
            <a:off x="3796144" y="698757"/>
            <a:ext cx="5328401" cy="5658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>
                <a:solidFill>
                  <a:schemeClr val="accent4"/>
                </a:solidFill>
              </a:rPr>
              <a:t>2024 Next Steps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D8F6191-3FCE-6473-B8DD-ABD5D8117490}"/>
              </a:ext>
            </a:extLst>
          </p:cNvPr>
          <p:cNvSpPr txBox="1">
            <a:spLocks/>
          </p:cNvSpPr>
          <p:nvPr/>
        </p:nvSpPr>
        <p:spPr>
          <a:xfrm>
            <a:off x="508196" y="2656949"/>
            <a:ext cx="3013218" cy="8891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>
                <a:solidFill>
                  <a:schemeClr val="accent1"/>
                </a:solidFill>
                <a:latin typeface="Franklin Gothic Book" panose="020B0503020102020204" pitchFamily="34" charset="0"/>
              </a:rPr>
              <a:t>Communications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AB0974E8-C3D8-D0FD-B899-5D62BCCEE3D0}"/>
              </a:ext>
            </a:extLst>
          </p:cNvPr>
          <p:cNvSpPr txBox="1">
            <a:spLocks/>
          </p:cNvSpPr>
          <p:nvPr/>
        </p:nvSpPr>
        <p:spPr>
          <a:xfrm>
            <a:off x="508195" y="3332701"/>
            <a:ext cx="3013218" cy="8891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>
                <a:solidFill>
                  <a:srgbClr val="0D7697"/>
                </a:solidFill>
                <a:latin typeface="Franklin Gothic Book" panose="020B0503020102020204" pitchFamily="34" charset="0"/>
              </a:rPr>
              <a:t>Engagement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F8D1951B-82C3-8EB0-A4F6-1CF04D580395}"/>
              </a:ext>
            </a:extLst>
          </p:cNvPr>
          <p:cNvSpPr txBox="1">
            <a:spLocks/>
          </p:cNvSpPr>
          <p:nvPr/>
        </p:nvSpPr>
        <p:spPr>
          <a:xfrm>
            <a:off x="-44847" y="4138682"/>
            <a:ext cx="3566260" cy="8891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>
                <a:solidFill>
                  <a:schemeClr val="accent5"/>
                </a:solidFill>
                <a:latin typeface="Franklin Gothic Book" panose="020B0503020102020204" pitchFamily="34" charset="0"/>
              </a:rPr>
              <a:t>Writing Document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79AE84-EB6A-AFFE-45CD-FF7837F61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068" y="254550"/>
            <a:ext cx="2145978" cy="298730"/>
          </a:xfrm>
          <a:prstGeom prst="rect">
            <a:avLst/>
          </a:prstGeom>
        </p:spPr>
      </p:pic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93929C7F-A5BF-0869-8D8A-B4ED2C17E422}"/>
              </a:ext>
            </a:extLst>
          </p:cNvPr>
          <p:cNvSpPr txBox="1">
            <a:spLocks/>
          </p:cNvSpPr>
          <p:nvPr/>
        </p:nvSpPr>
        <p:spPr>
          <a:xfrm>
            <a:off x="524410" y="4894192"/>
            <a:ext cx="3013218" cy="889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Franklin Gothic Heavy" panose="020B0603020102020204" pitchFamily="34" charset="0"/>
                <a:ea typeface="+mn-ea"/>
                <a:cs typeface="Futura Medium" panose="020B0602020204020303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>
                <a:solidFill>
                  <a:schemeClr val="accent4"/>
                </a:solidFill>
                <a:latin typeface="Franklin Gothic Book" panose="020B0503020102020204" pitchFamily="34" charset="0"/>
              </a:rPr>
              <a:t>Implementation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56C4EB-C3F6-6144-FB41-EC11D4074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0903" y="1595336"/>
            <a:ext cx="7368076" cy="1042909"/>
          </a:xfrm>
          <a:prstGeom prst="rect">
            <a:avLst/>
          </a:prstGeom>
        </p:spPr>
      </p:pic>
      <p:sp>
        <p:nvSpPr>
          <p:cNvPr id="13" name="Heptagon 12">
            <a:extLst>
              <a:ext uri="{FF2B5EF4-FFF2-40B4-BE49-F238E27FC236}">
                <a16:creationId xmlns:a16="http://schemas.microsoft.com/office/drawing/2014/main" id="{AD0534ED-C11B-F1D3-3EBC-00EFA7E741CC}"/>
              </a:ext>
            </a:extLst>
          </p:cNvPr>
          <p:cNvSpPr/>
          <p:nvPr/>
        </p:nvSpPr>
        <p:spPr>
          <a:xfrm>
            <a:off x="3902411" y="1684190"/>
            <a:ext cx="1011677" cy="850943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Franklin Gothic Heavy" panose="020B0903020102020204" pitchFamily="34" charset="0"/>
              </a:rPr>
              <a:t>Q1</a:t>
            </a: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15378A77-C4DC-8471-0C9B-7EC6476CA56C}"/>
              </a:ext>
            </a:extLst>
          </p:cNvPr>
          <p:cNvSpPr/>
          <p:nvPr/>
        </p:nvSpPr>
        <p:spPr>
          <a:xfrm>
            <a:off x="10339580" y="1664734"/>
            <a:ext cx="1011677" cy="850943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Franklin Gothic Heavy" panose="020B0903020102020204" pitchFamily="34" charset="0"/>
              </a:rPr>
              <a:t>Q4</a:t>
            </a:r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id="{6690C94C-E43E-1BD0-B561-B80D16BCFEA6}"/>
              </a:ext>
            </a:extLst>
          </p:cNvPr>
          <p:cNvSpPr/>
          <p:nvPr/>
        </p:nvSpPr>
        <p:spPr>
          <a:xfrm>
            <a:off x="6055885" y="1684189"/>
            <a:ext cx="1011677" cy="850943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Franklin Gothic Heavy" panose="020B0903020102020204" pitchFamily="34" charset="0"/>
              </a:rPr>
              <a:t>Q2</a:t>
            </a:r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id="{E0058D51-0392-8D4D-A2F2-0F7050B2C318}"/>
              </a:ext>
            </a:extLst>
          </p:cNvPr>
          <p:cNvSpPr/>
          <p:nvPr/>
        </p:nvSpPr>
        <p:spPr>
          <a:xfrm>
            <a:off x="8181512" y="1692675"/>
            <a:ext cx="1011677" cy="850943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Franklin Gothic Heavy" panose="020B0903020102020204" pitchFamily="34" charset="0"/>
              </a:rPr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90473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18D9AD-9C06-422F-2952-C791897AE4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0" t="15557" r="6647"/>
          <a:stretch/>
        </p:blipFill>
        <p:spPr>
          <a:xfrm>
            <a:off x="7982776" y="5391151"/>
            <a:ext cx="3904424" cy="11962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355789-6803-7846-2F0C-7FCEF9B76F23}"/>
              </a:ext>
            </a:extLst>
          </p:cNvPr>
          <p:cNvSpPr/>
          <p:nvPr/>
        </p:nvSpPr>
        <p:spPr>
          <a:xfrm>
            <a:off x="443524" y="292100"/>
            <a:ext cx="4788876" cy="13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Text Placeholder 1">
            <a:extLst>
              <a:ext uri="{FF2B5EF4-FFF2-40B4-BE49-F238E27FC236}">
                <a16:creationId xmlns:a16="http://schemas.microsoft.com/office/drawing/2014/main" id="{21B0E320-34C7-A171-2BAA-5C43A7DD454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13804" y="1421410"/>
            <a:ext cx="7809795" cy="53178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r>
              <a:rPr lang="en-US" sz="3200" b="1">
                <a:solidFill>
                  <a:schemeClr val="accent1"/>
                </a:solidFill>
                <a:effectLst/>
                <a:latin typeface="Franklin Gothic Heavy"/>
                <a:cs typeface="Futura Medium"/>
              </a:rPr>
              <a:t>Co-create Healthy </a:t>
            </a:r>
            <a:r>
              <a:rPr lang="en-US" sz="3200" b="1">
                <a:solidFill>
                  <a:schemeClr val="accent1"/>
                </a:solidFill>
                <a:latin typeface="Franklin Gothic Heavy"/>
                <a:cs typeface="Futura Medium"/>
              </a:rPr>
              <a:t>PLACES and Neighborhoods</a:t>
            </a:r>
            <a:endParaRPr lang="en-US" sz="3200" b="1">
              <a:solidFill>
                <a:schemeClr val="accent1"/>
              </a:solidFill>
              <a:effectLst/>
              <a:latin typeface="Franklin Gothic Heavy" panose="020B0903020102020204" pitchFamily="34" charset="0"/>
            </a:endParaRPr>
          </a:p>
          <a:p>
            <a:pPr rtl="0"/>
            <a:endParaRPr lang="en-US" sz="1200"/>
          </a:p>
          <a:p>
            <a:pPr rtl="0"/>
            <a:endParaRPr lang="en-US" sz="2000">
              <a:effectLst/>
            </a:endParaRPr>
          </a:p>
          <a:p>
            <a:pPr marL="0" indent="0" rtl="0">
              <a:buNone/>
            </a:pPr>
            <a:endParaRPr lang="en-US" sz="2000">
              <a:effectLst/>
            </a:endParaRPr>
          </a:p>
        </p:txBody>
      </p:sp>
      <p:pic>
        <p:nvPicPr>
          <p:cNvPr id="3" name="Picture 2" descr="A purple circle with a white building and a black background&#10;&#10;Description automatically generated">
            <a:extLst>
              <a:ext uri="{FF2B5EF4-FFF2-40B4-BE49-F238E27FC236}">
                <a16:creationId xmlns:a16="http://schemas.microsoft.com/office/drawing/2014/main" id="{6BDAE97D-4282-B8C7-6685-7C63555FB7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96" y="750984"/>
            <a:ext cx="2937608" cy="29376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3A3801-6F0C-DCCF-67FE-29AC54ACF696}"/>
              </a:ext>
            </a:extLst>
          </p:cNvPr>
          <p:cNvSpPr txBox="1"/>
          <p:nvPr/>
        </p:nvSpPr>
        <p:spPr>
          <a:xfrm>
            <a:off x="3244452" y="2128242"/>
            <a:ext cx="808136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Franklin Gothic Medium"/>
              </a:rPr>
              <a:t>Support economic and environmental conditions that make Tacoma feel safe for everyone to live, learn, work and play</a:t>
            </a:r>
            <a:endParaRPr lang="en-US" sz="2000">
              <a:cs typeface="Calibri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D61510E-DC4B-844F-5904-48F7703D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80" y="5448328"/>
            <a:ext cx="3904424" cy="107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3FC204-43C2-558E-8521-FE4986845302}"/>
              </a:ext>
            </a:extLst>
          </p:cNvPr>
          <p:cNvSpPr txBox="1"/>
          <p:nvPr/>
        </p:nvSpPr>
        <p:spPr>
          <a:xfrm>
            <a:off x="3245557" y="2906888"/>
            <a:ext cx="7593564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 Light"/>
                <a:cs typeface="Calibri"/>
              </a:rPr>
              <a:t>Action 1.1 Promote safe, inclusive, and people-centered city-infrastructure, maintenance, and utilities.</a:t>
            </a:r>
            <a:br>
              <a:rPr lang="en-US">
                <a:latin typeface="Calibri Light"/>
                <a:cs typeface="Calibri"/>
              </a:rPr>
            </a:br>
            <a:r>
              <a:rPr lang="en-US">
                <a:latin typeface="Calibri Light"/>
                <a:cs typeface="Calibri"/>
              </a:rPr>
              <a:t>Action 1.2 Improve access to safe, vibrant gathering places.</a:t>
            </a:r>
            <a:br>
              <a:rPr lang="en-US">
                <a:latin typeface="Calibri Light"/>
                <a:cs typeface="Calibri"/>
              </a:rPr>
            </a:br>
            <a:r>
              <a:rPr lang="en-US">
                <a:latin typeface="Calibri Light"/>
                <a:cs typeface="Calibri"/>
              </a:rPr>
              <a:t>Action 1.3: Increase access to safe and affordable transportation.</a:t>
            </a:r>
            <a:br>
              <a:rPr lang="en-US">
                <a:latin typeface="Calibri Light"/>
                <a:cs typeface="Calibri"/>
              </a:rPr>
            </a:br>
            <a:r>
              <a:rPr lang="en-US">
                <a:latin typeface="Calibri Light"/>
                <a:cs typeface="Calibri"/>
              </a:rPr>
              <a:t>Action 1.4: Support neighborhood businesses and safe business districts.</a:t>
            </a:r>
            <a:br>
              <a:rPr lang="en-US">
                <a:latin typeface="Calibri Light"/>
                <a:cs typeface="Calibri"/>
              </a:rPr>
            </a:br>
            <a:r>
              <a:rPr lang="en-US">
                <a:latin typeface="Calibri Light"/>
                <a:cs typeface="Calibri"/>
              </a:rPr>
              <a:t>Action 1.5: Increase livable wage job opportunities.</a:t>
            </a:r>
            <a:br>
              <a:rPr lang="en-US">
                <a:latin typeface="Calibri Light"/>
                <a:cs typeface="Calibri"/>
              </a:rPr>
            </a:br>
            <a:r>
              <a:rPr lang="en-US">
                <a:latin typeface="Calibri Light"/>
                <a:cs typeface="Calibri"/>
              </a:rPr>
              <a:t>Action 1.6 Increase the availability of stable, affordable housing.</a:t>
            </a:r>
            <a:br>
              <a:rPr lang="en-US">
                <a:latin typeface="Calibri Light"/>
                <a:cs typeface="Calibri"/>
              </a:rPr>
            </a:br>
            <a:r>
              <a:rPr lang="en-US">
                <a:latin typeface="Calibri Light"/>
                <a:cs typeface="Calibri"/>
              </a:rPr>
              <a:t>Action 1.7: Help create a pollution-free environment to mitigate climate change.</a:t>
            </a:r>
            <a:br>
              <a:rPr lang="en-US">
                <a:latin typeface="Calibri Light"/>
                <a:cs typeface="Calibri"/>
              </a:rPr>
            </a:br>
            <a:r>
              <a:rPr lang="en-US">
                <a:latin typeface="Calibri Light"/>
                <a:cs typeface="Calibri"/>
              </a:rPr>
              <a:t>Action 1.8: Improve access to safe and healthy food.</a:t>
            </a:r>
          </a:p>
        </p:txBody>
      </p:sp>
    </p:spTree>
    <p:extLst>
      <p:ext uri="{BB962C8B-B14F-4D97-AF65-F5344CB8AC3E}">
        <p14:creationId xmlns:p14="http://schemas.microsoft.com/office/powerpoint/2010/main" val="58573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18D9AD-9C06-422F-2952-C791897AE4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0" t="15557" r="6647"/>
          <a:stretch/>
        </p:blipFill>
        <p:spPr>
          <a:xfrm>
            <a:off x="7982776" y="5391151"/>
            <a:ext cx="3904424" cy="11962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355789-6803-7846-2F0C-7FCEF9B76F23}"/>
              </a:ext>
            </a:extLst>
          </p:cNvPr>
          <p:cNvSpPr/>
          <p:nvPr/>
        </p:nvSpPr>
        <p:spPr>
          <a:xfrm>
            <a:off x="443524" y="292100"/>
            <a:ext cx="4788876" cy="13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Text Placeholder 1">
            <a:extLst>
              <a:ext uri="{FF2B5EF4-FFF2-40B4-BE49-F238E27FC236}">
                <a16:creationId xmlns:a16="http://schemas.microsoft.com/office/drawing/2014/main" id="{21B0E320-34C7-A171-2BAA-5C43A7DD454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174476" y="1302657"/>
            <a:ext cx="8701999" cy="54462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r>
              <a:rPr lang="en-US" sz="10800" b="1">
                <a:solidFill>
                  <a:schemeClr val="accent2"/>
                </a:solidFill>
                <a:latin typeface="Franklin Gothic Heavy"/>
                <a:cs typeface="Futura Medium"/>
              </a:rPr>
              <a:t>Invest in PEOPLE and prevention</a:t>
            </a:r>
            <a:endParaRPr lang="en-US" sz="10800" b="1">
              <a:solidFill>
                <a:schemeClr val="accent2"/>
              </a:solidFill>
              <a:effectLst/>
              <a:latin typeface="Franklin Gothic Heavy"/>
              <a:cs typeface="Futura Medium"/>
            </a:endParaRPr>
          </a:p>
          <a:p>
            <a:pPr rtl="0"/>
            <a:endParaRPr lang="en-US" sz="2000"/>
          </a:p>
          <a:p>
            <a:endParaRPr lang="en-US" sz="2000">
              <a:effectLst/>
              <a:latin typeface="Franklin Gothic Medium"/>
              <a:cs typeface="Futura Medium"/>
            </a:endParaRPr>
          </a:p>
          <a:p>
            <a:pPr marL="0" indent="0" rtl="0">
              <a:buNone/>
            </a:pPr>
            <a:endParaRPr lang="en-US" sz="2000">
              <a:effectLst/>
            </a:endParaRPr>
          </a:p>
        </p:txBody>
      </p:sp>
      <p:pic>
        <p:nvPicPr>
          <p:cNvPr id="2" name="Picture 1" descr="A white handshake in a blue circle&#10;&#10;Description automatically generated">
            <a:extLst>
              <a:ext uri="{FF2B5EF4-FFF2-40B4-BE49-F238E27FC236}">
                <a16:creationId xmlns:a16="http://schemas.microsoft.com/office/drawing/2014/main" id="{DB50D9A8-A041-50A3-2B1D-7D7DCC10BE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97" y="750580"/>
            <a:ext cx="2937608" cy="29376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B72BAF-A5F8-B65C-8E54-882B1B47E0A7}"/>
              </a:ext>
            </a:extLst>
          </p:cNvPr>
          <p:cNvSpPr txBox="1"/>
          <p:nvPr/>
        </p:nvSpPr>
        <p:spPr>
          <a:xfrm>
            <a:off x="2841883" y="3064854"/>
            <a:ext cx="7276109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Youth and Young Adults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pPr marL="742950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Residents Experiencing Homelessness  </a:t>
            </a:r>
            <a:endParaRPr lang="en-US">
              <a:cs typeface="Calibri" panose="020F0502020204030204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Residents experiencing Mental and Behavioral Health (Including Substance Abuse Disorders)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Residents experiencing Domestic Violence 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Residents with experience in the criminal justice system 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Residents impacted by traffic violence and transportation disparities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Businesses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>
                <a:latin typeface="Calibri Light"/>
                <a:cs typeface="Calibri Light"/>
              </a:rPr>
              <a:t>Neighborhood-specific Approaches </a:t>
            </a:r>
            <a:endParaRPr lang="en-US"/>
          </a:p>
          <a:p>
            <a:pPr marL="742950" lvl="1" indent="-285750">
              <a:buFont typeface="Arial"/>
              <a:buChar char="•"/>
            </a:pPr>
            <a:endParaRPr lang="en-US">
              <a:latin typeface="Calibri Light"/>
              <a:cs typeface="Calibri Light"/>
            </a:endParaRPr>
          </a:p>
          <a:p>
            <a:pPr algn="l"/>
            <a:endParaRPr lang="en-US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892780-C81E-7EAA-B330-EC1254148605}"/>
              </a:ext>
            </a:extLst>
          </p:cNvPr>
          <p:cNvSpPr txBox="1"/>
          <p:nvPr/>
        </p:nvSpPr>
        <p:spPr>
          <a:xfrm>
            <a:off x="3217664" y="1961554"/>
            <a:ext cx="876002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Franklin Gothic Medium"/>
              </a:rPr>
              <a:t>Support focused approaches to specific community needs to create a sense of safety and belonging</a:t>
            </a:r>
            <a:endParaRPr lang="en-US">
              <a:cs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B76E45-1DA1-55B7-D240-1BD653979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80" y="5448328"/>
            <a:ext cx="3904424" cy="107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50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18D9AD-9C06-422F-2952-C791897AE4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0" t="15557" r="6647"/>
          <a:stretch/>
        </p:blipFill>
        <p:spPr>
          <a:xfrm>
            <a:off x="7982776" y="5391151"/>
            <a:ext cx="3904424" cy="11962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355789-6803-7846-2F0C-7FCEF9B76F23}"/>
              </a:ext>
            </a:extLst>
          </p:cNvPr>
          <p:cNvSpPr/>
          <p:nvPr/>
        </p:nvSpPr>
        <p:spPr>
          <a:xfrm>
            <a:off x="443524" y="292100"/>
            <a:ext cx="4788876" cy="13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Text Placeholder 1">
            <a:extLst>
              <a:ext uri="{FF2B5EF4-FFF2-40B4-BE49-F238E27FC236}">
                <a16:creationId xmlns:a16="http://schemas.microsoft.com/office/drawing/2014/main" id="{21B0E320-34C7-A171-2BAA-5C43A7DD454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189992" y="1336675"/>
            <a:ext cx="6831101" cy="53581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rtl="0">
              <a:buNone/>
            </a:pPr>
            <a:r>
              <a:rPr lang="en-US" sz="2700" b="1">
                <a:solidFill>
                  <a:schemeClr val="accent5"/>
                </a:solidFill>
                <a:effectLst/>
                <a:latin typeface="Franklin Gothic Heavy" panose="020B0903020102020204" pitchFamily="34" charset="0"/>
              </a:rPr>
              <a:t>RESPOND Effectively and with Care</a:t>
            </a:r>
          </a:p>
          <a:p>
            <a:pPr rtl="0"/>
            <a:endParaRPr lang="en-US" sz="2000"/>
          </a:p>
          <a:p>
            <a:pPr rtl="0"/>
            <a:endParaRPr lang="en-US" sz="2000">
              <a:latin typeface="Franklin Gothic Medium"/>
              <a:cs typeface="Futura Medium"/>
            </a:endParaRPr>
          </a:p>
          <a:p>
            <a:pPr marL="0" indent="0" rtl="0">
              <a:buNone/>
            </a:pPr>
            <a:endParaRPr lang="en-US" sz="2000">
              <a:effectLst/>
            </a:endParaRPr>
          </a:p>
          <a:p>
            <a:pPr marL="0" indent="0" rtl="0">
              <a:buNone/>
            </a:pPr>
            <a:endParaRPr lang="en-US" sz="2000">
              <a:effectLst/>
            </a:endParaRPr>
          </a:p>
        </p:txBody>
      </p:sp>
      <p:pic>
        <p:nvPicPr>
          <p:cNvPr id="4" name="Picture 3" descr="A yellow circle with a white check mark on it&#10;&#10;Description automatically generated">
            <a:extLst>
              <a:ext uri="{FF2B5EF4-FFF2-40B4-BE49-F238E27FC236}">
                <a16:creationId xmlns:a16="http://schemas.microsoft.com/office/drawing/2014/main" id="{FC0136C7-44F2-6A43-47D4-4AFD0CF20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796" y="758092"/>
            <a:ext cx="2937608" cy="2937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5F505A-4528-DB09-C5DF-B475880E6133}"/>
              </a:ext>
            </a:extLst>
          </p:cNvPr>
          <p:cNvSpPr txBox="1"/>
          <p:nvPr/>
        </p:nvSpPr>
        <p:spPr>
          <a:xfrm>
            <a:off x="3112875" y="2519509"/>
            <a:ext cx="8827781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Action 3.1: Enhance Immediate Incident response.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ea typeface="+mn-lt"/>
                <a:cs typeface="+mn-lt"/>
              </a:rPr>
              <a:t>Action 3.1: Provide Immediate Incident Response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Action 3.2: Coordinate the ability to effectively manage future emergencies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Action 3.3: Use equity and data-driven approaches to allocate community safety resources and address service gaps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Action 3.4: Ensure the organizational health of response functions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Action 3.5: Facilitate transparency and accountability</a:t>
            </a:r>
          </a:p>
          <a:p>
            <a:r>
              <a:rPr lang="en-US" dirty="0">
                <a:ea typeface="+mn-lt"/>
                <a:cs typeface="+mn-lt"/>
              </a:rPr>
              <a:t>Action 3.6: Promote alternatives to (traditional) commissioned public safety responses</a:t>
            </a:r>
          </a:p>
          <a:p>
            <a:pPr marL="457200"/>
            <a:endParaRPr lang="en-US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>
              <a:latin typeface="Calibri Light"/>
              <a:cs typeface="Calibri Light"/>
            </a:endParaRPr>
          </a:p>
          <a:p>
            <a:pPr algn="l"/>
            <a:endParaRPr lang="en-US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B52FA-DFF2-2C91-0E26-5B72326536A8}"/>
              </a:ext>
            </a:extLst>
          </p:cNvPr>
          <p:cNvSpPr txBox="1"/>
          <p:nvPr/>
        </p:nvSpPr>
        <p:spPr>
          <a:xfrm>
            <a:off x="3187898" y="2015132"/>
            <a:ext cx="831651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Franklin Gothic Medium"/>
              </a:rPr>
              <a:t>Act with respect and understanding to address community safety needs</a:t>
            </a:r>
            <a:endParaRPr lang="en-US" sz="2000">
              <a:cs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F028CB0-6B77-0217-769C-E346BFDD0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80" y="5448328"/>
            <a:ext cx="3904424" cy="107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19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unity Safety Action Strategy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94395"/>
      </a:accent1>
      <a:accent2>
        <a:srgbClr val="0B647F"/>
      </a:accent2>
      <a:accent3>
        <a:srgbClr val="E0962C"/>
      </a:accent3>
      <a:accent4>
        <a:srgbClr val="408F40"/>
      </a:accent4>
      <a:accent5>
        <a:srgbClr val="BD791B"/>
      </a:accent5>
      <a:accent6>
        <a:srgbClr val="000000"/>
      </a:accent6>
      <a:hlink>
        <a:srgbClr val="0B647F"/>
      </a:hlink>
      <a:folHlink>
        <a:srgbClr val="99439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mmunity Safety Action Strategy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94395"/>
      </a:accent1>
      <a:accent2>
        <a:srgbClr val="0B647F"/>
      </a:accent2>
      <a:accent3>
        <a:srgbClr val="E0962C"/>
      </a:accent3>
      <a:accent4>
        <a:srgbClr val="408F40"/>
      </a:accent4>
      <a:accent5>
        <a:srgbClr val="BD791B"/>
      </a:accent5>
      <a:accent6>
        <a:srgbClr val="000000"/>
      </a:accent6>
      <a:hlink>
        <a:srgbClr val="0B647F"/>
      </a:hlink>
      <a:folHlink>
        <a:srgbClr val="99439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5e41c18-abd7-425f-9ab9-f243ef0ef4a0">
      <UserInfo>
        <DisplayName>Watlington, Erin</DisplayName>
        <AccountId>114</AccountId>
        <AccountType/>
      </UserInfo>
    </SharedWithUsers>
    <lcf76f155ced4ddcb4097134ff3c332f xmlns="4957dfc6-6051-40fc-b65d-c82abf79f738">
      <Terms xmlns="http://schemas.microsoft.com/office/infopath/2007/PartnerControls"/>
    </lcf76f155ced4ddcb4097134ff3c332f>
    <TaxCatchAll xmlns="85e41c18-abd7-425f-9ab9-f243ef0ef4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98836CFAB6D40B69CFA9799BB1148" ma:contentTypeVersion="14" ma:contentTypeDescription="Create a new document." ma:contentTypeScope="" ma:versionID="ac12ed578748bb75c13ee52ac34aacdd">
  <xsd:schema xmlns:xsd="http://www.w3.org/2001/XMLSchema" xmlns:xs="http://www.w3.org/2001/XMLSchema" xmlns:p="http://schemas.microsoft.com/office/2006/metadata/properties" xmlns:ns2="4957dfc6-6051-40fc-b65d-c82abf79f738" xmlns:ns3="85e41c18-abd7-425f-9ab9-f243ef0ef4a0" targetNamespace="http://schemas.microsoft.com/office/2006/metadata/properties" ma:root="true" ma:fieldsID="db8d8231b6c8a8186aa989e737f4b936" ns2:_="" ns3:_="">
    <xsd:import namespace="4957dfc6-6051-40fc-b65d-c82abf79f738"/>
    <xsd:import namespace="85e41c18-abd7-425f-9ab9-f243ef0ef4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7dfc6-6051-40fc-b65d-c82abf79f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9aebaa3-270b-4a77-b589-d12dc3cc14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41c18-abd7-425f-9ab9-f243ef0ef4a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f75c170-b402-4daf-bf1a-666e73c7cf5b}" ma:internalName="TaxCatchAll" ma:showField="CatchAllData" ma:web="85e41c18-abd7-425f-9ab9-f243ef0ef4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6B89C5-FF15-4DC7-A5BF-6EB5B1259FCE}">
  <ds:schemaRefs>
    <ds:schemaRef ds:uri="http://purl.org/dc/dcmitype/"/>
    <ds:schemaRef ds:uri="http://schemas.microsoft.com/office/2006/metadata/properties"/>
    <ds:schemaRef ds:uri="http://purl.org/dc/elements/1.1/"/>
    <ds:schemaRef ds:uri="85e41c18-abd7-425f-9ab9-f243ef0ef4a0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957dfc6-6051-40fc-b65d-c82abf79f73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38C677-58DA-41D7-B074-932ABD1513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FDC03A-0FA5-420E-A9C1-7C16ECDFEE8E}">
  <ds:schemaRefs>
    <ds:schemaRef ds:uri="4957dfc6-6051-40fc-b65d-c82abf79f738"/>
    <ds:schemaRef ds:uri="85e41c18-abd7-425f-9ab9-f243ef0ef4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Widescreen</PresentationFormat>
  <Paragraphs>137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Arial,Sans-Serif</vt:lpstr>
      <vt:lpstr>Calibri</vt:lpstr>
      <vt:lpstr>Calibri Light</vt:lpstr>
      <vt:lpstr>Franklin Gothic Book</vt:lpstr>
      <vt:lpstr>Franklin Gothic Heavy</vt:lpstr>
      <vt:lpstr>Franklin Gothic Medium</vt:lpstr>
      <vt:lpstr>Futura Medium</vt:lpstr>
      <vt:lpstr>Times New Roman</vt:lpstr>
      <vt:lpstr>Wingdings</vt:lpstr>
      <vt:lpstr>Wingdings,Sans-Serif</vt:lpstr>
      <vt:lpstr>Office Theme</vt:lpstr>
      <vt:lpstr>1_Office Theme</vt:lpstr>
      <vt:lpstr>Community Safety  Action Strategy</vt:lpstr>
      <vt:lpstr>Overview</vt:lpstr>
      <vt:lpstr>What is the  Community Safety Action Strategy?</vt:lpstr>
      <vt:lpstr>PowerPoint Presentation</vt:lpstr>
      <vt:lpstr>Coordinated 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Questions</vt:lpstr>
      <vt:lpstr>        Gabe Moaalii gmoaalii@cityoftacoma.org  Chelsea Talbert ctalbert@cityoftacoma.org 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Butterfield, Lia</dc:creator>
  <cp:lastModifiedBy>Richardson, Ted</cp:lastModifiedBy>
  <cp:revision>9</cp:revision>
  <cp:lastPrinted>2023-11-13T17:41:25Z</cp:lastPrinted>
  <dcterms:created xsi:type="dcterms:W3CDTF">2023-11-02T17:07:53Z</dcterms:created>
  <dcterms:modified xsi:type="dcterms:W3CDTF">2024-04-02T23:21:53Z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0x01010019398836CFAB6D40B69CFA9799BB1148</vt:lpwstr>
  </property>
  <property fmtid="{D5CDD505-2E9C-101B-9397-08002B2CF9AE}" pid="3" name="MediaServiceImageTags">
    <vt:lpwstr/>
  </property>
</Properties>
</file>